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Roboto"/>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Roboto-bold.fntdata"/><Relationship Id="rId21" Type="http://schemas.openxmlformats.org/officeDocument/2006/relationships/slide" Target="slides/slide16.xml"/><Relationship Id="rId43" Type="http://schemas.openxmlformats.org/officeDocument/2006/relationships/font" Target="fonts/Roboto-regular.fntdata"/><Relationship Id="rId24" Type="http://schemas.openxmlformats.org/officeDocument/2006/relationships/slide" Target="slides/slide19.xml"/><Relationship Id="rId46" Type="http://schemas.openxmlformats.org/officeDocument/2006/relationships/font" Target="fonts/Roboto-boldItalic.fntdata"/><Relationship Id="rId23" Type="http://schemas.openxmlformats.org/officeDocument/2006/relationships/slide" Target="slides/slide18.xml"/><Relationship Id="rId45"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f6e4a2ee7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f6e4a2ee7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3f590b06f0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3f590b06f0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3f590b06f0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3f590b06f0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3f590b06f0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3f590b06f0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3f590b06f0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3f590b06f0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3f590b06f0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3f590b06f0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3f590b06f0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3f590b06f0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3f590b06f0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3f590b06f0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3f590b06f0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3f590b06f0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3f590b06f0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3f590b06f0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3f590b06f0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3f590b06f0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075c0a3a8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075c0a3a8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3f590b06f0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3f590b06f0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3f590b06f0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3f590b06f0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3f590b06f0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3f590b06f0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3f590b06f0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3f590b06f0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3f590b06f0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3f590b06f0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3f590b06f0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3f590b06f0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3f590b06f0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3f590b06f0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3f590b06f0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33f590b06f0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3f590b06f0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3f590b06f0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3f590b06f0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3f590b06f0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3f590b06f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3f590b06f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3f590b06f0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3f590b06f0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3f590b06f0_0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3f590b06f0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3f590b06f0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3f590b06f0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3f590b06f0_0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3f590b06f0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3f590b06f0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33f590b06f0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3f590b06f0_0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33f590b06f0_0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3f590b06f0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33f590b06f0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3f590b06f0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33f590b06f0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075c0a3a88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075c0a3a8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3f590b06f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3f590b06f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3f590b06f0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3f590b06f0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Ease of Integration &amp; Installation: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i="1" lang="en">
                <a:solidFill>
                  <a:schemeClr val="dk1"/>
                </a:solidFill>
              </a:rPr>
              <a:t>Talk about how many current NTPs are hard to install and configure. Explain that a useful prover should “just work” with minimal fuss.</a:t>
            </a:r>
            <a:endParaRPr i="1">
              <a:solidFill>
                <a:schemeClr val="dk1"/>
              </a:solidFill>
            </a:endParaRPr>
          </a:p>
          <a:p>
            <a:pPr indent="-298450" lvl="1" marL="914400" rtl="0" algn="l">
              <a:lnSpc>
                <a:spcPct val="115000"/>
              </a:lnSpc>
              <a:spcBef>
                <a:spcPts val="0"/>
              </a:spcBef>
              <a:spcAft>
                <a:spcPts val="0"/>
              </a:spcAft>
              <a:buClr>
                <a:schemeClr val="dk1"/>
              </a:buClr>
              <a:buSzPts val="1100"/>
              <a:buChar char="○"/>
            </a:pPr>
            <a:r>
              <a:rPr i="1" lang="en">
                <a:solidFill>
                  <a:schemeClr val="dk1"/>
                </a:solidFill>
              </a:rPr>
              <a:t>Emphasize integration with tools like Lean, Mathlib, and existing proof environments, so users don’t have to switch ecosystems.</a:t>
            </a:r>
            <a:endParaRPr i="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User-Friendliness:</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i="1" lang="en">
                <a:solidFill>
                  <a:schemeClr val="dk1"/>
                </a:solidFill>
              </a:rPr>
              <a:t>Discuss why user-friendly design is critical. It’s not just for researchers but also for mathematicians who may not be machine learning experts.</a:t>
            </a:r>
            <a:endParaRPr i="1">
              <a:solidFill>
                <a:schemeClr val="dk1"/>
              </a:solidFill>
            </a:endParaRPr>
          </a:p>
          <a:p>
            <a:pPr indent="-298450" lvl="1" marL="914400" rtl="0" algn="l">
              <a:lnSpc>
                <a:spcPct val="115000"/>
              </a:lnSpc>
              <a:spcBef>
                <a:spcPts val="0"/>
              </a:spcBef>
              <a:spcAft>
                <a:spcPts val="0"/>
              </a:spcAft>
              <a:buClr>
                <a:schemeClr val="dk1"/>
              </a:buClr>
              <a:buSzPts val="1100"/>
              <a:buChar char="○"/>
            </a:pPr>
            <a:r>
              <a:rPr i="1" lang="en">
                <a:solidFill>
                  <a:schemeClr val="dk1"/>
                </a:solidFill>
              </a:rPr>
              <a:t>Mention the importance of interactive feedback, clear error messages, and an interface that fits naturally into the formalization workflow.</a:t>
            </a:r>
            <a:endParaRPr i="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Performance on Real-World Problems:</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i="1" lang="en">
                <a:solidFill>
                  <a:schemeClr val="dk1"/>
                </a:solidFill>
              </a:rPr>
              <a:t>Highlight that while many research prototypes excel on benchmarks, they often struggle with complex, real-world formalization tasks.</a:t>
            </a:r>
            <a:endParaRPr i="1">
              <a:solidFill>
                <a:schemeClr val="dk1"/>
              </a:solidFill>
            </a:endParaRPr>
          </a:p>
          <a:p>
            <a:pPr indent="-298450" lvl="1" marL="914400" rtl="0" algn="l">
              <a:lnSpc>
                <a:spcPct val="115000"/>
              </a:lnSpc>
              <a:spcBef>
                <a:spcPts val="0"/>
              </a:spcBef>
              <a:spcAft>
                <a:spcPts val="0"/>
              </a:spcAft>
              <a:buClr>
                <a:schemeClr val="dk1"/>
              </a:buClr>
              <a:buSzPts val="1100"/>
              <a:buChar char="○"/>
            </a:pPr>
            <a:r>
              <a:rPr i="1" lang="en">
                <a:solidFill>
                  <a:schemeClr val="dk1"/>
                </a:solidFill>
              </a:rPr>
              <a:t>Note that a useful prover should demonstrate strong performance on genuine problems and be resource efficient—ideally running on standard hardware or with moderate GPU requirements.</a:t>
            </a:r>
            <a:endParaRPr i="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Reliability &amp; Formal Verification: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i="1" lang="en">
                <a:solidFill>
                  <a:schemeClr val="dk1"/>
                </a:solidFill>
              </a:rPr>
              <a:t>Stress the need for the system to produce proofs that are rigorously verified by the underlying formal system, ensuring mathematical correctness.</a:t>
            </a:r>
            <a:endParaRPr i="1">
              <a:solidFill>
                <a:schemeClr val="dk1"/>
              </a:solidFill>
            </a:endParaRPr>
          </a:p>
          <a:p>
            <a:pPr indent="-298450" lvl="1" marL="914400" rtl="0" algn="l">
              <a:lnSpc>
                <a:spcPct val="115000"/>
              </a:lnSpc>
              <a:spcBef>
                <a:spcPts val="0"/>
              </a:spcBef>
              <a:spcAft>
                <a:spcPts val="0"/>
              </a:spcAft>
              <a:buClr>
                <a:schemeClr val="dk1"/>
              </a:buClr>
              <a:buSzPts val="1100"/>
              <a:buChar char="○"/>
            </a:pPr>
            <a:r>
              <a:rPr i="1" lang="en">
                <a:solidFill>
                  <a:schemeClr val="dk1"/>
                </a:solidFill>
              </a:rPr>
              <a:t>Explain that reliable error diagnostics are essential so users can trust the prover and easily pinpoint issues.</a:t>
            </a:r>
            <a:endParaRPr i="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Extensibility &amp; Interactivity: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i="1" lang="en">
                <a:solidFill>
                  <a:schemeClr val="dk1"/>
                </a:solidFill>
              </a:rPr>
              <a:t>Talk about the benefits of designing a system that isn’t static—one that can incorporate additional features like autoformalization, expert iteration, or RL-based improvements as the field evolves.</a:t>
            </a:r>
            <a:endParaRPr i="1">
              <a:solidFill>
                <a:schemeClr val="dk1"/>
              </a:solidFill>
            </a:endParaRPr>
          </a:p>
          <a:p>
            <a:pPr indent="-298450" lvl="1" marL="914400" rtl="0" algn="l">
              <a:lnSpc>
                <a:spcPct val="115000"/>
              </a:lnSpc>
              <a:spcBef>
                <a:spcPts val="0"/>
              </a:spcBef>
              <a:spcAft>
                <a:spcPts val="0"/>
              </a:spcAft>
              <a:buClr>
                <a:schemeClr val="dk1"/>
              </a:buClr>
              <a:buSzPts val="1100"/>
              <a:buChar char="○"/>
            </a:pPr>
            <a:r>
              <a:rPr i="1" lang="en">
                <a:solidFill>
                  <a:schemeClr val="dk1"/>
                </a:solidFill>
              </a:rPr>
              <a:t>Emphasize that interactivity (e.g., the ability to receive and act on feedback) is key for both research experimentation and practical usage.</a:t>
            </a:r>
            <a:endParaRPr i="1">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3f590b06f0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3f590b06f0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3f590b06f0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3f590b06f0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3f590b06f0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3f590b06f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1400"/>
              </a:spcBef>
              <a:spcAft>
                <a:spcPts val="0"/>
              </a:spcAft>
              <a:buNone/>
            </a:pPr>
            <a:r>
              <a:rPr b="1" lang="en" sz="1300">
                <a:solidFill>
                  <a:schemeClr val="dk1"/>
                </a:solidFill>
              </a:rPr>
              <a:t>Speaker Notes</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Premise Selection &amp; Proof Generation:</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how many neural theorem provers (NTPs) need to decide which tactics or lemmas to use at each step—this is very similar to the challenge of premise selection in symbolic systems.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tactic-based generation involves searching through a vast space, where methods like MCTS help guide the search but must balance exploration (trying new tactics) with exploitation (following known successful tactics).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Formal Data Scarcity: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Emphasize that one of the biggest hurdles is the scarcity of high-quality formal proof data, which limits supervised training.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Mention that techniques like expert iteration and self-play are used to generate more formalized proofs, but they still can’t fully replace the depth of human-curated datasets.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Integration of Symbolic Methods &amp; Library Learning: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Explain that while neural methods show promise in generating proof steps, integrating them with well-established symbolic tactics (advanced, domain-specific methods) remains challenging.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Point out that a useful prover must effectively tap into formal libraries (like Mathlib) and reconcile neural predictions with symbolic reasoning frameworks.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Scalability &amp; Complexity:</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Discuss the inherent complexity due to the combinatorial explosion in the number of possible proof steps and paths.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Note that a practical NTP must manage computational resources efficiently to be viable for real-world formalization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Generalization &amp; Debugging:</a:t>
            </a:r>
            <a:br>
              <a:rPr b="1" lang="en">
                <a:solidFill>
                  <a:schemeClr val="dk1"/>
                </a:solidFill>
              </a:rPr>
            </a:b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Highlight that generalizing across diverse mathematical domains and proof styles is difficult with current models.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Stress the importance of providing interpretable feedback so users can understand where and why the prover might be failing—this is critical for iterative improvement.</a:t>
            </a:r>
            <a:endParaRPr>
              <a:solidFill>
                <a:schemeClr val="dk1"/>
              </a:solidFill>
            </a:endParaRPr>
          </a:p>
          <a:p>
            <a:pPr indent="0" lvl="0" marL="0" rtl="0" algn="l">
              <a:spcBef>
                <a:spcPts val="1200"/>
              </a:spcBef>
              <a:spcAft>
                <a:spcPts val="0"/>
              </a:spcAft>
              <a:buNone/>
            </a:pPr>
            <a:r>
              <a:t/>
            </a: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9.png"/><Relationship Id="rId7" Type="http://schemas.openxmlformats.org/officeDocument/2006/relationships/image" Target="../media/image13.png"/><Relationship Id="rId8"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14.png"/><Relationship Id="rId5"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9.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4.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0.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3.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 name="Shape 53"/>
        <p:cNvGrpSpPr/>
        <p:nvPr/>
      </p:nvGrpSpPr>
      <p:grpSpPr>
        <a:xfrm>
          <a:off x="0" y="0"/>
          <a:ext cx="0" cy="0"/>
          <a:chOff x="0" y="0"/>
          <a:chExt cx="0" cy="0"/>
        </a:xfrm>
      </p:grpSpPr>
      <p:sp>
        <p:nvSpPr>
          <p:cNvPr id="54" name="Google Shape;54;p13"/>
          <p:cNvSpPr/>
          <p:nvPr/>
        </p:nvSpPr>
        <p:spPr>
          <a:xfrm>
            <a:off x="232475" y="2857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endParaRPr>
          </a:p>
        </p:txBody>
      </p:sp>
      <p:sp>
        <p:nvSpPr>
          <p:cNvPr id="55" name="Google Shape;55;p13"/>
          <p:cNvSpPr txBox="1"/>
          <p:nvPr>
            <p:ph idx="1" type="subTitle"/>
          </p:nvPr>
        </p:nvSpPr>
        <p:spPr>
          <a:xfrm>
            <a:off x="311725" y="1441975"/>
            <a:ext cx="8520600" cy="1730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000">
                <a:solidFill>
                  <a:srgbClr val="073763"/>
                </a:solidFill>
                <a:latin typeface="Roboto"/>
                <a:ea typeface="Roboto"/>
                <a:cs typeface="Roboto"/>
                <a:sym typeface="Roboto"/>
              </a:rPr>
              <a:t>How to make a </a:t>
            </a:r>
            <a:r>
              <a:rPr i="1" lang="en" sz="3000">
                <a:solidFill>
                  <a:srgbClr val="073763"/>
                </a:solidFill>
                <a:latin typeface="Roboto"/>
                <a:ea typeface="Roboto"/>
                <a:cs typeface="Roboto"/>
                <a:sym typeface="Roboto"/>
              </a:rPr>
              <a:t>(useful)</a:t>
            </a:r>
            <a:r>
              <a:rPr b="1" lang="en" sz="3000">
                <a:solidFill>
                  <a:srgbClr val="073763"/>
                </a:solidFill>
                <a:latin typeface="Roboto"/>
                <a:ea typeface="Roboto"/>
                <a:cs typeface="Roboto"/>
                <a:sym typeface="Roboto"/>
              </a:rPr>
              <a:t> theorem prover</a:t>
            </a:r>
            <a:endParaRPr b="1" sz="3000">
              <a:solidFill>
                <a:srgbClr val="073763"/>
              </a:solidFill>
              <a:latin typeface="Roboto"/>
              <a:ea typeface="Roboto"/>
              <a:cs typeface="Roboto"/>
              <a:sym typeface="Roboto"/>
            </a:endParaRPr>
          </a:p>
          <a:p>
            <a:pPr indent="0" lvl="0" marL="0" rtl="0" algn="ctr">
              <a:spcBef>
                <a:spcPts val="0"/>
              </a:spcBef>
              <a:spcAft>
                <a:spcPts val="0"/>
              </a:spcAft>
              <a:buNone/>
            </a:pPr>
            <a:r>
              <a:t/>
            </a:r>
            <a:endParaRPr b="1" sz="2300">
              <a:solidFill>
                <a:srgbClr val="073763"/>
              </a:solidFill>
              <a:latin typeface="Roboto"/>
              <a:ea typeface="Roboto"/>
              <a:cs typeface="Roboto"/>
              <a:sym typeface="Roboto"/>
            </a:endParaRPr>
          </a:p>
          <a:p>
            <a:pPr indent="0" lvl="0" marL="0" rtl="0" algn="ctr">
              <a:spcBef>
                <a:spcPts val="0"/>
              </a:spcBef>
              <a:spcAft>
                <a:spcPts val="0"/>
              </a:spcAft>
              <a:buNone/>
            </a:pPr>
            <a:r>
              <a:rPr b="1" lang="en" sz="1600">
                <a:solidFill>
                  <a:srgbClr val="073763"/>
                </a:solidFill>
                <a:latin typeface="Roboto"/>
                <a:ea typeface="Roboto"/>
                <a:cs typeface="Roboto"/>
                <a:sym typeface="Roboto"/>
              </a:rPr>
              <a:t>Riyaz Ahuja</a:t>
            </a:r>
            <a:endParaRPr b="1" sz="1600">
              <a:solidFill>
                <a:srgbClr val="073763"/>
              </a:solidFill>
              <a:latin typeface="Roboto"/>
              <a:ea typeface="Roboto"/>
              <a:cs typeface="Roboto"/>
              <a:sym typeface="Roboto"/>
            </a:endParaRPr>
          </a:p>
        </p:txBody>
      </p:sp>
      <p:sp>
        <p:nvSpPr>
          <p:cNvPr id="56" name="Google Shape;56;p13"/>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3" name="Shape 153"/>
        <p:cNvGrpSpPr/>
        <p:nvPr/>
      </p:nvGrpSpPr>
      <p:grpSpPr>
        <a:xfrm>
          <a:off x="0" y="0"/>
          <a:ext cx="0" cy="0"/>
          <a:chOff x="0" y="0"/>
          <a:chExt cx="0" cy="0"/>
        </a:xfrm>
      </p:grpSpPr>
      <p:sp>
        <p:nvSpPr>
          <p:cNvPr id="154" name="Google Shape;154;p22"/>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155" name="Google Shape;155;p22"/>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STP: Architecture (Model Initialization)</a:t>
            </a:r>
            <a:endParaRPr b="1" sz="1600">
              <a:solidFill>
                <a:srgbClr val="073763"/>
              </a:solidFill>
              <a:latin typeface="Roboto"/>
              <a:ea typeface="Roboto"/>
              <a:cs typeface="Roboto"/>
              <a:sym typeface="Roboto"/>
            </a:endParaRPr>
          </a:p>
        </p:txBody>
      </p:sp>
      <p:sp>
        <p:nvSpPr>
          <p:cNvPr id="156" name="Google Shape;156;p22"/>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57" name="Google Shape;157;p22"/>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58" name="Google Shape;158;p22"/>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59" name="Google Shape;159;p22"/>
          <p:cNvSpPr txBox="1"/>
          <p:nvPr/>
        </p:nvSpPr>
        <p:spPr>
          <a:xfrm>
            <a:off x="311700" y="998125"/>
            <a:ext cx="8520600" cy="342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Source Dataset</a:t>
            </a:r>
            <a:endParaRPr b="1" sz="12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LeanWorkbook (~89K statements) is the dataset without proofs (for Isabelle, translate it using DeepSeek V2.5).</a:t>
            </a:r>
            <a:endParaRPr sz="11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The SFT dataset for the Isabelle experiments is extracted from AFP3 and HOL. </a:t>
            </a:r>
            <a:endParaRPr sz="11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The dataset for Lean is built by sampling 32 proofs per statement in LeanWorkbook (base DeepSeek-Prover-V1.5-SFT is already trained on it) and combine the correct proofs with examples from Mathlib.</a:t>
            </a:r>
            <a:endParaRPr b="1" sz="11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Prover</a:t>
            </a:r>
            <a:endParaRPr b="1" sz="12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Given the dataset of theorem statements and proofs, construct a SFT dataset where each example is the concatenation of a system prompt, a statement, and its corresponding proof. </a:t>
            </a:r>
            <a:endParaRPr sz="11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Only compute the next token prediction loss on the proof (which is the expected output of the model).</a:t>
            </a:r>
            <a:endParaRPr sz="11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To build this dataset, we simply extract all the statement-proof pairs in the proof library files and add a system prompt</a:t>
            </a:r>
            <a:endParaRPr sz="1200">
              <a:solidFill>
                <a:schemeClr val="dk1"/>
              </a:solidFill>
              <a:latin typeface="Roboto"/>
              <a:ea typeface="Roboto"/>
              <a:cs typeface="Roboto"/>
              <a:sym typeface="Roboto"/>
            </a:endParaRPr>
          </a:p>
          <a:p>
            <a:pPr indent="0" lvl="0" marL="0" rtl="0" algn="l">
              <a:lnSpc>
                <a:spcPct val="115000"/>
              </a:lnSpc>
              <a:spcBef>
                <a:spcPts val="1200"/>
              </a:spcBef>
              <a:spcAft>
                <a:spcPts val="0"/>
              </a:spcAft>
              <a:buNone/>
            </a:pPr>
            <a:r>
              <a:rPr b="1" lang="en" sz="1200">
                <a:solidFill>
                  <a:schemeClr val="dk1"/>
                </a:solidFill>
                <a:latin typeface="Roboto"/>
                <a:ea typeface="Roboto"/>
                <a:cs typeface="Roboto"/>
                <a:sym typeface="Roboto"/>
              </a:rPr>
              <a:t>Conjecturer</a:t>
            </a:r>
            <a:endParaRPr b="1" sz="1200">
              <a:solidFill>
                <a:schemeClr val="dk1"/>
              </a:solidFill>
              <a:latin typeface="Roboto"/>
              <a:ea typeface="Roboto"/>
              <a:cs typeface="Roboto"/>
              <a:sym typeface="Roboto"/>
            </a:endParaRPr>
          </a:p>
          <a:p>
            <a:pPr indent="-298450" lvl="0" marL="457200" rtl="0" algn="l">
              <a:lnSpc>
                <a:spcPct val="115000"/>
              </a:lnSpc>
              <a:spcBef>
                <a:spcPts val="1200"/>
              </a:spcBef>
              <a:spcAft>
                <a:spcPts val="0"/>
              </a:spcAft>
              <a:buClr>
                <a:schemeClr val="dk1"/>
              </a:buClr>
              <a:buSzPts val="1100"/>
              <a:buFont typeface="Roboto"/>
              <a:buChar char="●"/>
            </a:pPr>
            <a:r>
              <a:rPr lang="en" sz="1100">
                <a:solidFill>
                  <a:schemeClr val="dk1"/>
                </a:solidFill>
                <a:latin typeface="Roboto"/>
                <a:ea typeface="Roboto"/>
                <a:cs typeface="Roboto"/>
                <a:sym typeface="Roboto"/>
              </a:rPr>
              <a:t>Given same source data, construct a dataset where each example is </a:t>
            </a:r>
            <a:r>
              <a:rPr lang="en" sz="1100">
                <a:solidFill>
                  <a:schemeClr val="dk1"/>
                </a:solidFill>
                <a:latin typeface="Roboto"/>
                <a:ea typeface="Roboto"/>
                <a:cs typeface="Roboto"/>
                <a:sym typeface="Roboto"/>
              </a:rPr>
              <a:t>a concatenation of the system prompt, a lemma, and a seed statement and its proof.</a:t>
            </a:r>
            <a:endParaRPr sz="11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Training loss is next token prediction loss.</a:t>
            </a:r>
            <a:endParaRPr sz="11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A lemma used in the proof of the seed statement is also (optionally) provided so that generated conjectures are more likely to be related to the seed.</a:t>
            </a:r>
            <a:endParaRPr b="1" sz="1200">
              <a:solidFill>
                <a:schemeClr val="dk1"/>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3" name="Shape 163"/>
        <p:cNvGrpSpPr/>
        <p:nvPr/>
      </p:nvGrpSpPr>
      <p:grpSpPr>
        <a:xfrm>
          <a:off x="0" y="0"/>
          <a:ext cx="0" cy="0"/>
          <a:chOff x="0" y="0"/>
          <a:chExt cx="0" cy="0"/>
        </a:xfrm>
      </p:grpSpPr>
      <p:sp>
        <p:nvSpPr>
          <p:cNvPr id="164" name="Google Shape;164;p23"/>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165" name="Google Shape;165;p23"/>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STP: Architecture (Model Initialization)</a:t>
            </a:r>
            <a:endParaRPr b="1" sz="1600">
              <a:solidFill>
                <a:srgbClr val="073763"/>
              </a:solidFill>
              <a:latin typeface="Roboto"/>
              <a:ea typeface="Roboto"/>
              <a:cs typeface="Roboto"/>
              <a:sym typeface="Roboto"/>
            </a:endParaRPr>
          </a:p>
        </p:txBody>
      </p:sp>
      <p:sp>
        <p:nvSpPr>
          <p:cNvPr id="166" name="Google Shape;166;p23"/>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67" name="Google Shape;167;p23"/>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68" name="Google Shape;168;p23"/>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69" name="Google Shape;169;p23"/>
          <p:cNvSpPr txBox="1"/>
          <p:nvPr/>
        </p:nvSpPr>
        <p:spPr>
          <a:xfrm>
            <a:off x="311700" y="998125"/>
            <a:ext cx="8520600" cy="342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Prover</a:t>
            </a:r>
            <a:endParaRPr b="1" sz="12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sz="1100">
              <a:solidFill>
                <a:schemeClr val="dk1"/>
              </a:solidFill>
              <a:latin typeface="Roboto"/>
              <a:ea typeface="Roboto"/>
              <a:cs typeface="Roboto"/>
              <a:sym typeface="Roboto"/>
            </a:endParaRPr>
          </a:p>
          <a:p>
            <a:pPr indent="0" lvl="0" marL="0" rtl="0" algn="l">
              <a:lnSpc>
                <a:spcPct val="115000"/>
              </a:lnSpc>
              <a:spcBef>
                <a:spcPts val="1200"/>
              </a:spcBef>
              <a:spcAft>
                <a:spcPts val="1200"/>
              </a:spcAft>
              <a:buNone/>
            </a:pPr>
            <a:r>
              <a:t/>
            </a:r>
            <a:endParaRPr b="1" sz="1200">
              <a:solidFill>
                <a:schemeClr val="dk1"/>
              </a:solidFill>
              <a:latin typeface="Roboto"/>
              <a:ea typeface="Roboto"/>
              <a:cs typeface="Roboto"/>
              <a:sym typeface="Roboto"/>
            </a:endParaRPr>
          </a:p>
        </p:txBody>
      </p:sp>
      <p:pic>
        <p:nvPicPr>
          <p:cNvPr id="170" name="Google Shape;170;p23"/>
          <p:cNvPicPr preferRelativeResize="0"/>
          <p:nvPr/>
        </p:nvPicPr>
        <p:blipFill>
          <a:blip r:embed="rId3">
            <a:alphaModFix/>
          </a:blip>
          <a:stretch>
            <a:fillRect/>
          </a:stretch>
        </p:blipFill>
        <p:spPr>
          <a:xfrm>
            <a:off x="2034045" y="845600"/>
            <a:ext cx="5075904" cy="3924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4" name="Shape 174"/>
        <p:cNvGrpSpPr/>
        <p:nvPr/>
      </p:nvGrpSpPr>
      <p:grpSpPr>
        <a:xfrm>
          <a:off x="0" y="0"/>
          <a:ext cx="0" cy="0"/>
          <a:chOff x="0" y="0"/>
          <a:chExt cx="0" cy="0"/>
        </a:xfrm>
      </p:grpSpPr>
      <p:sp>
        <p:nvSpPr>
          <p:cNvPr id="175" name="Google Shape;175;p24"/>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176" name="Google Shape;176;p24"/>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STP: Architecture (Model Initialization)</a:t>
            </a:r>
            <a:endParaRPr b="1" sz="1600">
              <a:solidFill>
                <a:srgbClr val="073763"/>
              </a:solidFill>
              <a:latin typeface="Roboto"/>
              <a:ea typeface="Roboto"/>
              <a:cs typeface="Roboto"/>
              <a:sym typeface="Roboto"/>
            </a:endParaRPr>
          </a:p>
        </p:txBody>
      </p:sp>
      <p:sp>
        <p:nvSpPr>
          <p:cNvPr id="177" name="Google Shape;177;p24"/>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78" name="Google Shape;178;p24"/>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79" name="Google Shape;179;p24"/>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80" name="Google Shape;180;p24"/>
          <p:cNvSpPr txBox="1"/>
          <p:nvPr/>
        </p:nvSpPr>
        <p:spPr>
          <a:xfrm>
            <a:off x="311700" y="998125"/>
            <a:ext cx="8520600" cy="342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Roboto"/>
                <a:ea typeface="Roboto"/>
                <a:cs typeface="Roboto"/>
                <a:sym typeface="Roboto"/>
              </a:rPr>
              <a:t>Conjecturer</a:t>
            </a:r>
            <a:endParaRPr b="1" sz="1200">
              <a:solidFill>
                <a:schemeClr val="dk1"/>
              </a:solidFill>
              <a:latin typeface="Roboto"/>
              <a:ea typeface="Roboto"/>
              <a:cs typeface="Roboto"/>
              <a:sym typeface="Roboto"/>
            </a:endParaRPr>
          </a:p>
        </p:txBody>
      </p:sp>
      <p:pic>
        <p:nvPicPr>
          <p:cNvPr id="181" name="Google Shape;181;p24"/>
          <p:cNvPicPr preferRelativeResize="0"/>
          <p:nvPr/>
        </p:nvPicPr>
        <p:blipFill>
          <a:blip r:embed="rId3">
            <a:alphaModFix/>
          </a:blip>
          <a:stretch>
            <a:fillRect/>
          </a:stretch>
        </p:blipFill>
        <p:spPr>
          <a:xfrm>
            <a:off x="2003050" y="896575"/>
            <a:ext cx="4300058" cy="1840025"/>
          </a:xfrm>
          <a:prstGeom prst="rect">
            <a:avLst/>
          </a:prstGeom>
          <a:noFill/>
          <a:ln>
            <a:noFill/>
          </a:ln>
        </p:spPr>
      </p:pic>
      <p:pic>
        <p:nvPicPr>
          <p:cNvPr id="182" name="Google Shape;182;p24"/>
          <p:cNvPicPr preferRelativeResize="0"/>
          <p:nvPr/>
        </p:nvPicPr>
        <p:blipFill>
          <a:blip r:embed="rId4">
            <a:alphaModFix/>
          </a:blip>
          <a:stretch>
            <a:fillRect/>
          </a:stretch>
        </p:blipFill>
        <p:spPr>
          <a:xfrm>
            <a:off x="2141075" y="2736600"/>
            <a:ext cx="4023988" cy="20706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6" name="Shape 186"/>
        <p:cNvGrpSpPr/>
        <p:nvPr/>
      </p:nvGrpSpPr>
      <p:grpSpPr>
        <a:xfrm>
          <a:off x="0" y="0"/>
          <a:ext cx="0" cy="0"/>
          <a:chOff x="0" y="0"/>
          <a:chExt cx="0" cy="0"/>
        </a:xfrm>
      </p:grpSpPr>
      <p:sp>
        <p:nvSpPr>
          <p:cNvPr id="187" name="Google Shape;187;p25"/>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188" name="Google Shape;188;p25"/>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STP: Architecture (Self-Play Loop)</a:t>
            </a:r>
            <a:endParaRPr b="1" sz="1600">
              <a:solidFill>
                <a:srgbClr val="073763"/>
              </a:solidFill>
              <a:latin typeface="Roboto"/>
              <a:ea typeface="Roboto"/>
              <a:cs typeface="Roboto"/>
              <a:sym typeface="Roboto"/>
            </a:endParaRPr>
          </a:p>
        </p:txBody>
      </p:sp>
      <p:sp>
        <p:nvSpPr>
          <p:cNvPr id="189" name="Google Shape;189;p25"/>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90" name="Google Shape;190;p25"/>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91" name="Google Shape;191;p25"/>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92" name="Google Shape;192;p25"/>
          <p:cNvPicPr preferRelativeResize="0"/>
          <p:nvPr/>
        </p:nvPicPr>
        <p:blipFill rotWithShape="1">
          <a:blip r:embed="rId3">
            <a:alphaModFix/>
          </a:blip>
          <a:srcRect b="0" l="3358" r="6372" t="0"/>
          <a:stretch/>
        </p:blipFill>
        <p:spPr>
          <a:xfrm>
            <a:off x="1752950" y="1388425"/>
            <a:ext cx="5638101" cy="2424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6" name="Shape 196"/>
        <p:cNvGrpSpPr/>
        <p:nvPr/>
      </p:nvGrpSpPr>
      <p:grpSpPr>
        <a:xfrm>
          <a:off x="0" y="0"/>
          <a:ext cx="0" cy="0"/>
          <a:chOff x="0" y="0"/>
          <a:chExt cx="0" cy="0"/>
        </a:xfrm>
      </p:grpSpPr>
      <p:sp>
        <p:nvSpPr>
          <p:cNvPr id="197" name="Google Shape;197;p26"/>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198" name="Google Shape;198;p26"/>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STP: Architecture (Self-Play Loop)</a:t>
            </a:r>
            <a:endParaRPr b="1" sz="1600">
              <a:solidFill>
                <a:srgbClr val="073763"/>
              </a:solidFill>
              <a:latin typeface="Roboto"/>
              <a:ea typeface="Roboto"/>
              <a:cs typeface="Roboto"/>
              <a:sym typeface="Roboto"/>
            </a:endParaRPr>
          </a:p>
        </p:txBody>
      </p:sp>
      <p:sp>
        <p:nvSpPr>
          <p:cNvPr id="199" name="Google Shape;199;p26"/>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00" name="Google Shape;200;p26"/>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01" name="Google Shape;201;p26"/>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02" name="Google Shape;202;p26"/>
          <p:cNvSpPr txBox="1"/>
          <p:nvPr/>
        </p:nvSpPr>
        <p:spPr>
          <a:xfrm>
            <a:off x="431550" y="978625"/>
            <a:ext cx="8280900" cy="15123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2"/>
              </a:buClr>
              <a:buSzPts val="1200"/>
              <a:buFont typeface="Roboto"/>
              <a:buAutoNum type="arabicPeriod"/>
            </a:pPr>
            <a:r>
              <a:rPr b="1" lang="en" sz="1200">
                <a:solidFill>
                  <a:schemeClr val="dk2"/>
                </a:solidFill>
                <a:latin typeface="Roboto"/>
                <a:ea typeface="Roboto"/>
                <a:cs typeface="Roboto"/>
                <a:sym typeface="Roboto"/>
              </a:rPr>
              <a:t>Conjecturing:</a:t>
            </a:r>
            <a:endParaRPr b="1" sz="1200">
              <a:solidFill>
                <a:schemeClr val="dk2"/>
              </a:solidFill>
              <a:latin typeface="Roboto"/>
              <a:ea typeface="Roboto"/>
              <a:cs typeface="Roboto"/>
              <a:sym typeface="Roboto"/>
            </a:endParaRPr>
          </a:p>
          <a:p>
            <a:pPr indent="-304800" lvl="1" marL="914400" rtl="0" algn="l">
              <a:spcBef>
                <a:spcPts val="0"/>
              </a:spcBef>
              <a:spcAft>
                <a:spcPts val="0"/>
              </a:spcAft>
              <a:buClr>
                <a:schemeClr val="dk2"/>
              </a:buClr>
              <a:buSzPts val="1200"/>
              <a:buFont typeface="Roboto"/>
              <a:buAutoNum type="alphaLcPeriod"/>
            </a:pPr>
            <a:r>
              <a:rPr lang="en" sz="1200">
                <a:solidFill>
                  <a:schemeClr val="dk2"/>
                </a:solidFill>
                <a:latin typeface="Roboto"/>
                <a:ea typeface="Roboto"/>
                <a:cs typeface="Roboto"/>
                <a:sym typeface="Roboto"/>
              </a:rPr>
              <a:t>Collect </a:t>
            </a:r>
            <a:r>
              <a:rPr lang="en" sz="1200">
                <a:solidFill>
                  <a:schemeClr val="dk2"/>
                </a:solidFill>
                <a:latin typeface="Roboto"/>
                <a:ea typeface="Roboto"/>
                <a:cs typeface="Roboto"/>
                <a:sym typeface="Roboto"/>
              </a:rPr>
              <a:t>a list of the conjecturer’s inputs in the same format as in the conjecture SFT dataset from lemma-theorem-proof tuples (theorems from the given dataset without proofs, proofs are previously generated, and seed lemmas are extracted.</a:t>
            </a:r>
            <a:endParaRPr sz="1200">
              <a:solidFill>
                <a:schemeClr val="dk2"/>
              </a:solidFill>
              <a:latin typeface="Roboto"/>
              <a:ea typeface="Roboto"/>
              <a:cs typeface="Roboto"/>
              <a:sym typeface="Roboto"/>
            </a:endParaRPr>
          </a:p>
          <a:p>
            <a:pPr indent="-304800" lvl="1" marL="914400" rtl="0" algn="l">
              <a:spcBef>
                <a:spcPts val="0"/>
              </a:spcBef>
              <a:spcAft>
                <a:spcPts val="0"/>
              </a:spcAft>
              <a:buClr>
                <a:schemeClr val="dk2"/>
              </a:buClr>
              <a:buSzPts val="1200"/>
              <a:buFont typeface="Roboto"/>
              <a:buAutoNum type="alphaLcPeriod"/>
            </a:pPr>
            <a:r>
              <a:rPr lang="en" sz="1200">
                <a:solidFill>
                  <a:schemeClr val="dk2"/>
                </a:solidFill>
                <a:latin typeface="Roboto"/>
                <a:ea typeface="Roboto"/>
                <a:cs typeface="Roboto"/>
                <a:sym typeface="Roboto"/>
              </a:rPr>
              <a:t>Then, the LLM generates conjectures from the inputs, and we randomly select a subset of the generated conjectures with size no larger than the number of remaining unproved statements in the given dataset, so that the prover’s compute budget is split equally between the conjectures and statements.</a:t>
            </a:r>
            <a:endParaRPr sz="1200">
              <a:solidFill>
                <a:schemeClr val="dk2"/>
              </a:solidFill>
              <a:latin typeface="Roboto"/>
              <a:ea typeface="Roboto"/>
              <a:cs typeface="Roboto"/>
              <a:sym typeface="Roboto"/>
            </a:endParaRPr>
          </a:p>
        </p:txBody>
      </p:sp>
      <p:pic>
        <p:nvPicPr>
          <p:cNvPr id="203" name="Google Shape;203;p26"/>
          <p:cNvPicPr preferRelativeResize="0"/>
          <p:nvPr/>
        </p:nvPicPr>
        <p:blipFill rotWithShape="1">
          <a:blip r:embed="rId3">
            <a:alphaModFix/>
          </a:blip>
          <a:srcRect b="6314" l="0" r="6314" t="0"/>
          <a:stretch/>
        </p:blipFill>
        <p:spPr>
          <a:xfrm>
            <a:off x="1421039" y="2490926"/>
            <a:ext cx="6301923" cy="2197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7" name="Shape 207"/>
        <p:cNvGrpSpPr/>
        <p:nvPr/>
      </p:nvGrpSpPr>
      <p:grpSpPr>
        <a:xfrm>
          <a:off x="0" y="0"/>
          <a:ext cx="0" cy="0"/>
          <a:chOff x="0" y="0"/>
          <a:chExt cx="0" cy="0"/>
        </a:xfrm>
      </p:grpSpPr>
      <p:sp>
        <p:nvSpPr>
          <p:cNvPr id="208" name="Google Shape;208;p27"/>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209" name="Google Shape;209;p27"/>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STP: Architecture (Self-Play Loop)</a:t>
            </a:r>
            <a:endParaRPr b="1" sz="1600">
              <a:solidFill>
                <a:srgbClr val="073763"/>
              </a:solidFill>
              <a:latin typeface="Roboto"/>
              <a:ea typeface="Roboto"/>
              <a:cs typeface="Roboto"/>
              <a:sym typeface="Roboto"/>
            </a:endParaRPr>
          </a:p>
        </p:txBody>
      </p:sp>
      <p:sp>
        <p:nvSpPr>
          <p:cNvPr id="210" name="Google Shape;210;p27"/>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11" name="Google Shape;211;p27"/>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12" name="Google Shape;212;p27"/>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13" name="Google Shape;213;p27"/>
          <p:cNvSpPr txBox="1"/>
          <p:nvPr/>
        </p:nvSpPr>
        <p:spPr>
          <a:xfrm>
            <a:off x="431550" y="978625"/>
            <a:ext cx="8280900" cy="35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2.</a:t>
            </a:r>
            <a:r>
              <a:rPr b="1" lang="en" sz="1200">
                <a:solidFill>
                  <a:schemeClr val="dk2"/>
                </a:solidFill>
                <a:latin typeface="Roboto"/>
                <a:ea typeface="Roboto"/>
                <a:cs typeface="Roboto"/>
                <a:sym typeface="Roboto"/>
              </a:rPr>
              <a:t>	Proving (Sampling)</a:t>
            </a:r>
            <a:r>
              <a:rPr b="1" lang="en" sz="1200">
                <a:solidFill>
                  <a:schemeClr val="dk2"/>
                </a:solidFill>
                <a:latin typeface="Roboto"/>
                <a:ea typeface="Roboto"/>
                <a:cs typeface="Roboto"/>
                <a:sym typeface="Roboto"/>
              </a:rPr>
              <a:t>:</a:t>
            </a:r>
            <a:endParaRPr b="1" sz="1200">
              <a:solidFill>
                <a:schemeClr val="dk2"/>
              </a:solidFill>
              <a:latin typeface="Roboto"/>
              <a:ea typeface="Roboto"/>
              <a:cs typeface="Roboto"/>
              <a:sym typeface="Roboto"/>
            </a:endParaRPr>
          </a:p>
          <a:p>
            <a:pPr indent="-304800" lvl="1" marL="914400" rtl="0" algn="l">
              <a:spcBef>
                <a:spcPts val="0"/>
              </a:spcBef>
              <a:spcAft>
                <a:spcPts val="0"/>
              </a:spcAft>
              <a:buClr>
                <a:schemeClr val="dk2"/>
              </a:buClr>
              <a:buSzPts val="1200"/>
              <a:buFont typeface="Roboto"/>
              <a:buAutoNum type="alphaLcPeriod"/>
            </a:pPr>
            <a:r>
              <a:rPr lang="en" sz="1200">
                <a:solidFill>
                  <a:schemeClr val="dk2"/>
                </a:solidFill>
                <a:latin typeface="Roboto"/>
                <a:ea typeface="Roboto"/>
                <a:cs typeface="Roboto"/>
                <a:sym typeface="Roboto"/>
              </a:rPr>
              <a:t>For the prover’s inputs, combine the generated conjectures and the unproved statements in the existing dataset. </a:t>
            </a:r>
            <a:endParaRPr sz="1200">
              <a:solidFill>
                <a:schemeClr val="dk2"/>
              </a:solidFill>
              <a:latin typeface="Roboto"/>
              <a:ea typeface="Roboto"/>
              <a:cs typeface="Roboto"/>
              <a:sym typeface="Roboto"/>
            </a:endParaRPr>
          </a:p>
          <a:p>
            <a:pPr indent="-304800" lvl="1" marL="914400" rtl="0" algn="l">
              <a:spcBef>
                <a:spcPts val="0"/>
              </a:spcBef>
              <a:spcAft>
                <a:spcPts val="0"/>
              </a:spcAft>
              <a:buClr>
                <a:schemeClr val="dk2"/>
              </a:buClr>
              <a:buSzPts val="1200"/>
              <a:buFont typeface="Roboto"/>
              <a:buAutoNum type="alphaLcPeriod"/>
            </a:pPr>
            <a:r>
              <a:rPr lang="en" sz="1200">
                <a:solidFill>
                  <a:schemeClr val="dk2"/>
                </a:solidFill>
                <a:latin typeface="Roboto"/>
                <a:ea typeface="Roboto"/>
                <a:cs typeface="Roboto"/>
                <a:sym typeface="Roboto"/>
              </a:rPr>
              <a:t>Then, independently sample K=64 proofs per statement/conjecture.</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3.	</a:t>
            </a:r>
            <a:r>
              <a:rPr b="1" lang="en" sz="1200">
                <a:solidFill>
                  <a:schemeClr val="dk2"/>
                </a:solidFill>
                <a:latin typeface="Roboto"/>
                <a:ea typeface="Roboto"/>
                <a:cs typeface="Roboto"/>
                <a:sym typeface="Roboto"/>
              </a:rPr>
              <a:t>Verifying:</a:t>
            </a:r>
            <a:endParaRPr b="1" sz="1200">
              <a:solidFill>
                <a:schemeClr val="dk2"/>
              </a:solidFill>
              <a:latin typeface="Roboto"/>
              <a:ea typeface="Roboto"/>
              <a:cs typeface="Roboto"/>
              <a:sym typeface="Roboto"/>
            </a:endParaRPr>
          </a:p>
          <a:p>
            <a:pPr indent="-304800" lvl="0" marL="914400" rtl="0" algn="l">
              <a:spcBef>
                <a:spcPts val="0"/>
              </a:spcBef>
              <a:spcAft>
                <a:spcPts val="0"/>
              </a:spcAft>
              <a:buClr>
                <a:schemeClr val="dk2"/>
              </a:buClr>
              <a:buSzPts val="1200"/>
              <a:buFont typeface="Roboto"/>
              <a:buAutoNum type="alphaLcPeriod"/>
            </a:pPr>
            <a:r>
              <a:rPr lang="en" sz="1200">
                <a:solidFill>
                  <a:schemeClr val="dk2"/>
                </a:solidFill>
                <a:latin typeface="Roboto"/>
                <a:ea typeface="Roboto"/>
                <a:cs typeface="Roboto"/>
                <a:sym typeface="Roboto"/>
              </a:rPr>
              <a:t>Send to Lean (or Isabelle) for elaboration and correctness verification</a:t>
            </a:r>
            <a:endParaRPr sz="1200">
              <a:solidFill>
                <a:schemeClr val="dk2"/>
              </a:solidFill>
              <a:latin typeface="Roboto"/>
              <a:ea typeface="Roboto"/>
              <a:cs typeface="Roboto"/>
              <a:sym typeface="Roboto"/>
            </a:endParaRPr>
          </a:p>
          <a:p>
            <a:pPr indent="0" lvl="0" marL="0" rtl="0" algn="l">
              <a:spcBef>
                <a:spcPts val="0"/>
              </a:spcBef>
              <a:spcAft>
                <a:spcPts val="0"/>
              </a:spcAft>
              <a:buNone/>
            </a:pPr>
            <a:r>
              <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4.	</a:t>
            </a:r>
            <a:r>
              <a:rPr b="1" lang="en" sz="1200">
                <a:solidFill>
                  <a:schemeClr val="dk2"/>
                </a:solidFill>
                <a:latin typeface="Roboto"/>
                <a:ea typeface="Roboto"/>
                <a:cs typeface="Roboto"/>
                <a:sym typeface="Roboto"/>
              </a:rPr>
              <a:t>Assign Rewards:</a:t>
            </a:r>
            <a:endParaRPr b="1" sz="1200">
              <a:solidFill>
                <a:schemeClr val="dk2"/>
              </a:solidFill>
              <a:latin typeface="Roboto"/>
              <a:ea typeface="Roboto"/>
              <a:cs typeface="Roboto"/>
              <a:sym typeface="Roboto"/>
            </a:endParaRPr>
          </a:p>
          <a:p>
            <a:pPr indent="-304800" lvl="0" marL="914400" rtl="0" algn="l">
              <a:spcBef>
                <a:spcPts val="0"/>
              </a:spcBef>
              <a:spcAft>
                <a:spcPts val="0"/>
              </a:spcAft>
              <a:buClr>
                <a:schemeClr val="dk2"/>
              </a:buClr>
              <a:buSzPts val="1200"/>
              <a:buFont typeface="Roboto"/>
              <a:buAutoNum type="alphaLcPeriod"/>
            </a:pPr>
            <a:r>
              <a:rPr lang="en" sz="1200">
                <a:solidFill>
                  <a:schemeClr val="dk2"/>
                </a:solidFill>
                <a:latin typeface="Roboto"/>
                <a:ea typeface="Roboto"/>
                <a:cs typeface="Roboto"/>
                <a:sym typeface="Roboto"/>
              </a:rPr>
              <a:t>Organize into examples of						    , for seed statement, proof, lemma, conjectured statement, and proof of conjecture. </a:t>
            </a:r>
            <a:endParaRPr sz="1200">
              <a:solidFill>
                <a:schemeClr val="dk2"/>
              </a:solidFill>
              <a:latin typeface="Roboto"/>
              <a:ea typeface="Roboto"/>
              <a:cs typeface="Roboto"/>
              <a:sym typeface="Roboto"/>
            </a:endParaRPr>
          </a:p>
          <a:p>
            <a:pPr indent="-304800" lvl="0" marL="914400" rtl="0" algn="l">
              <a:spcBef>
                <a:spcPts val="0"/>
              </a:spcBef>
              <a:spcAft>
                <a:spcPts val="0"/>
              </a:spcAft>
              <a:buClr>
                <a:schemeClr val="dk2"/>
              </a:buClr>
              <a:buSzPts val="1200"/>
              <a:buFont typeface="Roboto"/>
              <a:buAutoNum type="alphaLcPeriod"/>
            </a:pPr>
            <a:r>
              <a:rPr lang="en" sz="1200">
                <a:solidFill>
                  <a:schemeClr val="dk2"/>
                </a:solidFill>
                <a:latin typeface="Roboto"/>
                <a:ea typeface="Roboto"/>
                <a:cs typeface="Roboto"/>
                <a:sym typeface="Roboto"/>
              </a:rPr>
              <a:t>(For prover) Filter D over correct generated proofs where the empirical pass rate of the corresponding</a:t>
            </a:r>
            <a:endParaRPr sz="1200">
              <a:solidFill>
                <a:schemeClr val="dk2"/>
              </a:solidFill>
              <a:latin typeface="Roboto"/>
              <a:ea typeface="Roboto"/>
              <a:cs typeface="Roboto"/>
              <a:sym typeface="Roboto"/>
            </a:endParaRPr>
          </a:p>
          <a:p>
            <a:pPr indent="-304800" lvl="0" marL="914400" rtl="0" algn="l">
              <a:spcBef>
                <a:spcPts val="0"/>
              </a:spcBef>
              <a:spcAft>
                <a:spcPts val="0"/>
              </a:spcAft>
              <a:buClr>
                <a:schemeClr val="dk2"/>
              </a:buClr>
              <a:buSzPts val="1200"/>
              <a:buFont typeface="Roboto"/>
              <a:buAutoNum type="alphaLcPeriod"/>
            </a:pPr>
            <a:r>
              <a:rPr lang="en" sz="1200">
                <a:solidFill>
                  <a:schemeClr val="dk2"/>
                </a:solidFill>
                <a:latin typeface="Roboto"/>
                <a:ea typeface="Roboto"/>
                <a:cs typeface="Roboto"/>
                <a:sym typeface="Roboto"/>
              </a:rPr>
              <a:t>statement/conjecture is below 1/2. (other correct proofs over ½ are considered “trivial”).</a:t>
            </a:r>
            <a:endParaRPr sz="1200">
              <a:solidFill>
                <a:schemeClr val="dk2"/>
              </a:solidFill>
              <a:latin typeface="Roboto"/>
              <a:ea typeface="Roboto"/>
              <a:cs typeface="Roboto"/>
              <a:sym typeface="Roboto"/>
            </a:endParaRPr>
          </a:p>
          <a:p>
            <a:pPr indent="-304800" lvl="0" marL="914400" rtl="0" algn="l">
              <a:spcBef>
                <a:spcPts val="0"/>
              </a:spcBef>
              <a:spcAft>
                <a:spcPts val="0"/>
              </a:spcAft>
              <a:buClr>
                <a:schemeClr val="dk2"/>
              </a:buClr>
              <a:buSzPts val="1200"/>
              <a:buFont typeface="Roboto"/>
              <a:buAutoNum type="alphaLcPeriod"/>
            </a:pPr>
            <a:r>
              <a:rPr lang="en" sz="1200">
                <a:solidFill>
                  <a:schemeClr val="dk2"/>
                </a:solidFill>
                <a:latin typeface="Roboto"/>
                <a:ea typeface="Roboto"/>
                <a:cs typeface="Roboto"/>
                <a:sym typeface="Roboto"/>
              </a:rPr>
              <a:t>The prover is then trained on a replay buffer containing the selected proofs from the last three iterations.</a:t>
            </a:r>
            <a:endParaRPr sz="1200">
              <a:solidFill>
                <a:schemeClr val="dk2"/>
              </a:solidFill>
              <a:latin typeface="Roboto"/>
              <a:ea typeface="Roboto"/>
              <a:cs typeface="Roboto"/>
              <a:sym typeface="Roboto"/>
            </a:endParaRPr>
          </a:p>
        </p:txBody>
      </p:sp>
      <p:pic>
        <p:nvPicPr>
          <p:cNvPr id="214" name="Google Shape;214;p27"/>
          <p:cNvPicPr preferRelativeResize="0"/>
          <p:nvPr/>
        </p:nvPicPr>
        <p:blipFill rotWithShape="1">
          <a:blip r:embed="rId3">
            <a:alphaModFix/>
          </a:blip>
          <a:srcRect b="12724" l="0" r="0" t="0"/>
          <a:stretch/>
        </p:blipFill>
        <p:spPr>
          <a:xfrm>
            <a:off x="3247950" y="2499924"/>
            <a:ext cx="2432800" cy="246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8" name="Shape 218"/>
        <p:cNvGrpSpPr/>
        <p:nvPr/>
      </p:nvGrpSpPr>
      <p:grpSpPr>
        <a:xfrm>
          <a:off x="0" y="0"/>
          <a:ext cx="0" cy="0"/>
          <a:chOff x="0" y="0"/>
          <a:chExt cx="0" cy="0"/>
        </a:xfrm>
      </p:grpSpPr>
      <p:sp>
        <p:nvSpPr>
          <p:cNvPr id="219" name="Google Shape;219;p28"/>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220" name="Google Shape;220;p28"/>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STP: Architecture (Self-Play Loop)</a:t>
            </a:r>
            <a:endParaRPr b="1" sz="1600">
              <a:solidFill>
                <a:srgbClr val="073763"/>
              </a:solidFill>
              <a:latin typeface="Roboto"/>
              <a:ea typeface="Roboto"/>
              <a:cs typeface="Roboto"/>
              <a:sym typeface="Roboto"/>
            </a:endParaRPr>
          </a:p>
        </p:txBody>
      </p:sp>
      <p:sp>
        <p:nvSpPr>
          <p:cNvPr id="221" name="Google Shape;221;p28"/>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22" name="Google Shape;222;p28"/>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23" name="Google Shape;223;p28"/>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24" name="Google Shape;224;p28"/>
          <p:cNvSpPr txBox="1"/>
          <p:nvPr/>
        </p:nvSpPr>
        <p:spPr>
          <a:xfrm>
            <a:off x="431550" y="978625"/>
            <a:ext cx="8280900" cy="35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4.	</a:t>
            </a:r>
            <a:r>
              <a:rPr b="1" lang="en" sz="1200">
                <a:solidFill>
                  <a:schemeClr val="dk2"/>
                </a:solidFill>
                <a:latin typeface="Roboto"/>
                <a:ea typeface="Roboto"/>
                <a:cs typeface="Roboto"/>
                <a:sym typeface="Roboto"/>
              </a:rPr>
              <a:t>Assign Rewards:</a:t>
            </a:r>
            <a:endParaRPr b="1" sz="1200">
              <a:solidFill>
                <a:schemeClr val="dk2"/>
              </a:solidFill>
              <a:latin typeface="Roboto"/>
              <a:ea typeface="Roboto"/>
              <a:cs typeface="Roboto"/>
              <a:sym typeface="Roboto"/>
            </a:endParaRPr>
          </a:p>
          <a:p>
            <a:pPr indent="-304800" lvl="0" marL="914400" rtl="0" algn="l">
              <a:spcBef>
                <a:spcPts val="0"/>
              </a:spcBef>
              <a:spcAft>
                <a:spcPts val="0"/>
              </a:spcAft>
              <a:buClr>
                <a:schemeClr val="dk2"/>
              </a:buClr>
              <a:buSzPts val="1200"/>
              <a:buFont typeface="Roboto"/>
              <a:buAutoNum type="alphaLcPeriod"/>
            </a:pPr>
            <a:r>
              <a:rPr lang="en" sz="1200">
                <a:solidFill>
                  <a:schemeClr val="dk2"/>
                </a:solidFill>
                <a:latin typeface="Roboto"/>
                <a:ea typeface="Roboto"/>
                <a:cs typeface="Roboto"/>
                <a:sym typeface="Roboto"/>
              </a:rPr>
              <a:t>Organize into examples of						    , for seed statement, proof, lemma, conjectured statement, and proof of conjecture. </a:t>
            </a:r>
            <a:endParaRPr sz="1200">
              <a:solidFill>
                <a:schemeClr val="dk2"/>
              </a:solidFill>
              <a:latin typeface="Roboto"/>
              <a:ea typeface="Roboto"/>
              <a:cs typeface="Roboto"/>
              <a:sym typeface="Roboto"/>
            </a:endParaRPr>
          </a:p>
          <a:p>
            <a:pPr indent="-304800" lvl="0" marL="914400" rtl="0" algn="l">
              <a:spcBef>
                <a:spcPts val="0"/>
              </a:spcBef>
              <a:spcAft>
                <a:spcPts val="0"/>
              </a:spcAft>
              <a:buClr>
                <a:schemeClr val="dk2"/>
              </a:buClr>
              <a:buSzPts val="1200"/>
              <a:buFont typeface="Roboto"/>
              <a:buAutoNum type="alphaLcPeriod"/>
            </a:pPr>
            <a:r>
              <a:rPr lang="en" sz="1200">
                <a:solidFill>
                  <a:schemeClr val="dk2"/>
                </a:solidFill>
                <a:latin typeface="Roboto"/>
                <a:ea typeface="Roboto"/>
                <a:cs typeface="Roboto"/>
                <a:sym typeface="Roboto"/>
              </a:rPr>
              <a:t>Determine the “difficulty” of each conjecture via empirical pass rate:</a:t>
            </a:r>
            <a:endParaRPr sz="1200">
              <a:solidFill>
                <a:schemeClr val="dk2"/>
              </a:solidFill>
              <a:latin typeface="Roboto"/>
              <a:ea typeface="Roboto"/>
              <a:cs typeface="Roboto"/>
              <a:sym typeface="Roboto"/>
            </a:endParaRPr>
          </a:p>
          <a:p>
            <a:pPr indent="0" lvl="0" marL="0" rtl="0" algn="l">
              <a:spcBef>
                <a:spcPts val="0"/>
              </a:spcBef>
              <a:spcAft>
                <a:spcPts val="0"/>
              </a:spcAft>
              <a:buNone/>
            </a:pPr>
            <a:r>
              <a:t/>
            </a:r>
            <a:endParaRPr sz="1200">
              <a:solidFill>
                <a:schemeClr val="dk2"/>
              </a:solidFill>
              <a:latin typeface="Roboto"/>
              <a:ea typeface="Roboto"/>
              <a:cs typeface="Roboto"/>
              <a:sym typeface="Roboto"/>
            </a:endParaRPr>
          </a:p>
          <a:p>
            <a:pPr indent="0" lvl="0" marL="0" rtl="0" algn="l">
              <a:spcBef>
                <a:spcPts val="0"/>
              </a:spcBef>
              <a:spcAft>
                <a:spcPts val="0"/>
              </a:spcAft>
              <a:buNone/>
            </a:pPr>
            <a:r>
              <a:t/>
            </a:r>
            <a:endParaRPr sz="1200">
              <a:solidFill>
                <a:schemeClr val="dk2"/>
              </a:solidFill>
              <a:latin typeface="Roboto"/>
              <a:ea typeface="Roboto"/>
              <a:cs typeface="Roboto"/>
              <a:sym typeface="Roboto"/>
            </a:endParaRPr>
          </a:p>
          <a:p>
            <a:pPr indent="0" lvl="0" marL="0" rtl="0" algn="l">
              <a:spcBef>
                <a:spcPts val="0"/>
              </a:spcBef>
              <a:spcAft>
                <a:spcPts val="0"/>
              </a:spcAft>
              <a:buNone/>
            </a:pPr>
            <a:r>
              <a:t/>
            </a:r>
            <a:endParaRPr sz="1200">
              <a:solidFill>
                <a:schemeClr val="dk2"/>
              </a:solidFill>
              <a:latin typeface="Roboto"/>
              <a:ea typeface="Roboto"/>
              <a:cs typeface="Roboto"/>
              <a:sym typeface="Roboto"/>
            </a:endParaRPr>
          </a:p>
          <a:p>
            <a:pPr indent="0" lvl="0" marL="457200" rtl="0" algn="l">
              <a:spcBef>
                <a:spcPts val="0"/>
              </a:spcBef>
              <a:spcAft>
                <a:spcPts val="0"/>
              </a:spcAft>
              <a:buNone/>
            </a:pPr>
            <a:r>
              <a:rPr lang="en" sz="1200">
                <a:solidFill>
                  <a:schemeClr val="dk2"/>
                </a:solidFill>
                <a:latin typeface="Roboto"/>
                <a:ea typeface="Roboto"/>
                <a:cs typeface="Roboto"/>
                <a:sym typeface="Roboto"/>
              </a:rPr>
              <a:t>   c.	Filter the dataset:	</a:t>
            </a:r>
            <a:endParaRPr sz="1200">
              <a:solidFill>
                <a:schemeClr val="dk2"/>
              </a:solidFill>
              <a:latin typeface="Roboto"/>
              <a:ea typeface="Roboto"/>
              <a:cs typeface="Roboto"/>
              <a:sym typeface="Roboto"/>
            </a:endParaRPr>
          </a:p>
          <a:p>
            <a:pPr indent="0" lvl="0" marL="457200" rtl="0" algn="l">
              <a:spcBef>
                <a:spcPts val="0"/>
              </a:spcBef>
              <a:spcAft>
                <a:spcPts val="0"/>
              </a:spcAft>
              <a:buNone/>
            </a:pPr>
            <a:r>
              <a:t/>
            </a:r>
            <a:endParaRPr sz="1200">
              <a:solidFill>
                <a:schemeClr val="dk2"/>
              </a:solidFill>
              <a:latin typeface="Roboto"/>
              <a:ea typeface="Roboto"/>
              <a:cs typeface="Roboto"/>
              <a:sym typeface="Roboto"/>
            </a:endParaRPr>
          </a:p>
          <a:p>
            <a:pPr indent="0" lvl="0" marL="457200" rtl="0" algn="l">
              <a:spcBef>
                <a:spcPts val="0"/>
              </a:spcBef>
              <a:spcAft>
                <a:spcPts val="0"/>
              </a:spcAft>
              <a:buNone/>
            </a:pPr>
            <a:r>
              <a:t/>
            </a:r>
            <a:endParaRPr sz="1200">
              <a:solidFill>
                <a:schemeClr val="dk2"/>
              </a:solidFill>
              <a:latin typeface="Roboto"/>
              <a:ea typeface="Roboto"/>
              <a:cs typeface="Roboto"/>
              <a:sym typeface="Roboto"/>
            </a:endParaRPr>
          </a:p>
          <a:p>
            <a:pPr indent="0" lvl="0" marL="457200" rtl="0" algn="l">
              <a:spcBef>
                <a:spcPts val="0"/>
              </a:spcBef>
              <a:spcAft>
                <a:spcPts val="0"/>
              </a:spcAft>
              <a:buNone/>
            </a:pPr>
            <a:r>
              <a:rPr lang="en" sz="1200">
                <a:solidFill>
                  <a:schemeClr val="dk2"/>
                </a:solidFill>
                <a:latin typeface="Roboto"/>
                <a:ea typeface="Roboto"/>
                <a:cs typeface="Roboto"/>
                <a:sym typeface="Roboto"/>
              </a:rPr>
              <a:t>   d.	Filter by “elegance”: remove conjectures whose minimum proof length divided by the length of the conjecture is in the lowest 20% of remaining examples.</a:t>
            </a:r>
            <a:endParaRPr sz="1200">
              <a:solidFill>
                <a:schemeClr val="dk2"/>
              </a:solidFill>
              <a:latin typeface="Roboto"/>
              <a:ea typeface="Roboto"/>
              <a:cs typeface="Roboto"/>
              <a:sym typeface="Roboto"/>
            </a:endParaRPr>
          </a:p>
          <a:p>
            <a:pPr indent="0" lvl="0" marL="457200" rtl="0" algn="l">
              <a:spcBef>
                <a:spcPts val="0"/>
              </a:spcBef>
              <a:spcAft>
                <a:spcPts val="0"/>
              </a:spcAft>
              <a:buNone/>
            </a:pPr>
            <a:r>
              <a:rPr lang="en" sz="1200">
                <a:solidFill>
                  <a:schemeClr val="dk2"/>
                </a:solidFill>
                <a:latin typeface="Roboto"/>
                <a:ea typeface="Roboto"/>
                <a:cs typeface="Roboto"/>
                <a:sym typeface="Roboto"/>
              </a:rPr>
              <a:t>   e. 	Reweight the selected conjectures</a:t>
            </a:r>
            <a:endParaRPr sz="1200">
              <a:solidFill>
                <a:schemeClr val="dk2"/>
              </a:solidFill>
              <a:latin typeface="Roboto"/>
              <a:ea typeface="Roboto"/>
              <a:cs typeface="Roboto"/>
              <a:sym typeface="Roboto"/>
            </a:endParaRPr>
          </a:p>
          <a:p>
            <a:pPr indent="-304800" lvl="0" marL="1371600" rtl="0" algn="l">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Conjecture reward cannot solely dependent on the generated conjectures may degenerate to a singular distribution. In reality, the given dataset typically has multiple modes because the statements focus on different topics. </a:t>
            </a:r>
            <a:endParaRPr sz="1200">
              <a:solidFill>
                <a:schemeClr val="dk2"/>
              </a:solidFill>
              <a:latin typeface="Roboto"/>
              <a:ea typeface="Roboto"/>
              <a:cs typeface="Roboto"/>
              <a:sym typeface="Roboto"/>
            </a:endParaRPr>
          </a:p>
          <a:p>
            <a:pPr indent="-304800" lvl="0" marL="1371600" rtl="0" algn="l">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Compute a distribution P supported on the selected conjectures that minimizes the Wasserstein distance to the uniform distribution over unproved theorems, denoted by Q. The similarity between a conjecture and a statement, used for computing the Wasserstein distance between P and Q, is defined as the negative cosine similarity between their embeddings (given by the current model). </a:t>
            </a:r>
            <a:endParaRPr sz="1200">
              <a:solidFill>
                <a:schemeClr val="dk2"/>
              </a:solidFill>
              <a:latin typeface="Roboto"/>
              <a:ea typeface="Roboto"/>
              <a:cs typeface="Roboto"/>
              <a:sym typeface="Roboto"/>
            </a:endParaRPr>
          </a:p>
        </p:txBody>
      </p:sp>
      <p:pic>
        <p:nvPicPr>
          <p:cNvPr id="225" name="Google Shape;225;p28"/>
          <p:cNvPicPr preferRelativeResize="0"/>
          <p:nvPr/>
        </p:nvPicPr>
        <p:blipFill rotWithShape="1">
          <a:blip r:embed="rId3">
            <a:alphaModFix/>
          </a:blip>
          <a:srcRect b="12724" l="0" r="0" t="0"/>
          <a:stretch/>
        </p:blipFill>
        <p:spPr>
          <a:xfrm>
            <a:off x="3247950" y="1204524"/>
            <a:ext cx="2432800" cy="246650"/>
          </a:xfrm>
          <a:prstGeom prst="rect">
            <a:avLst/>
          </a:prstGeom>
          <a:noFill/>
          <a:ln>
            <a:noFill/>
          </a:ln>
        </p:spPr>
      </p:pic>
      <p:pic>
        <p:nvPicPr>
          <p:cNvPr id="226" name="Google Shape;226;p28"/>
          <p:cNvPicPr preferRelativeResize="0"/>
          <p:nvPr/>
        </p:nvPicPr>
        <p:blipFill>
          <a:blip r:embed="rId4">
            <a:alphaModFix/>
          </a:blip>
          <a:stretch>
            <a:fillRect/>
          </a:stretch>
        </p:blipFill>
        <p:spPr>
          <a:xfrm>
            <a:off x="2418875" y="1843125"/>
            <a:ext cx="4090951" cy="328100"/>
          </a:xfrm>
          <a:prstGeom prst="rect">
            <a:avLst/>
          </a:prstGeom>
          <a:noFill/>
          <a:ln>
            <a:noFill/>
          </a:ln>
        </p:spPr>
      </p:pic>
      <p:pic>
        <p:nvPicPr>
          <p:cNvPr id="227" name="Google Shape;227;p28"/>
          <p:cNvPicPr preferRelativeResize="0"/>
          <p:nvPr/>
        </p:nvPicPr>
        <p:blipFill>
          <a:blip r:embed="rId5">
            <a:alphaModFix/>
          </a:blip>
          <a:stretch>
            <a:fillRect/>
          </a:stretch>
        </p:blipFill>
        <p:spPr>
          <a:xfrm>
            <a:off x="2694575" y="2314175"/>
            <a:ext cx="4276925" cy="602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1" name="Shape 231"/>
        <p:cNvGrpSpPr/>
        <p:nvPr/>
      </p:nvGrpSpPr>
      <p:grpSpPr>
        <a:xfrm>
          <a:off x="0" y="0"/>
          <a:ext cx="0" cy="0"/>
          <a:chOff x="0" y="0"/>
          <a:chExt cx="0" cy="0"/>
        </a:xfrm>
      </p:grpSpPr>
      <p:sp>
        <p:nvSpPr>
          <p:cNvPr id="232" name="Google Shape;232;p29"/>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233" name="Google Shape;233;p29"/>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STP: Architecture (Self-Play Loop)</a:t>
            </a:r>
            <a:endParaRPr b="1" sz="1600">
              <a:solidFill>
                <a:srgbClr val="073763"/>
              </a:solidFill>
              <a:latin typeface="Roboto"/>
              <a:ea typeface="Roboto"/>
              <a:cs typeface="Roboto"/>
              <a:sym typeface="Roboto"/>
            </a:endParaRPr>
          </a:p>
        </p:txBody>
      </p:sp>
      <p:sp>
        <p:nvSpPr>
          <p:cNvPr id="234" name="Google Shape;234;p29"/>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35" name="Google Shape;235;p29"/>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36" name="Google Shape;236;p29"/>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37" name="Google Shape;237;p29"/>
          <p:cNvSpPr txBox="1"/>
          <p:nvPr/>
        </p:nvSpPr>
        <p:spPr>
          <a:xfrm>
            <a:off x="431550" y="978625"/>
            <a:ext cx="8280900" cy="35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4.	</a:t>
            </a:r>
            <a:r>
              <a:rPr b="1" lang="en" sz="1200">
                <a:solidFill>
                  <a:schemeClr val="dk2"/>
                </a:solidFill>
                <a:latin typeface="Roboto"/>
                <a:ea typeface="Roboto"/>
                <a:cs typeface="Roboto"/>
                <a:sym typeface="Roboto"/>
              </a:rPr>
              <a:t>Assign Rewards:</a:t>
            </a:r>
            <a:r>
              <a:rPr lang="en" sz="1200">
                <a:solidFill>
                  <a:schemeClr val="dk2"/>
                </a:solidFill>
                <a:latin typeface="Roboto"/>
                <a:ea typeface="Roboto"/>
                <a:cs typeface="Roboto"/>
                <a:sym typeface="Roboto"/>
              </a:rPr>
              <a:t>	 	</a:t>
            </a:r>
            <a:endParaRPr sz="1200">
              <a:solidFill>
                <a:schemeClr val="dk2"/>
              </a:solidFill>
              <a:latin typeface="Roboto"/>
              <a:ea typeface="Roboto"/>
              <a:cs typeface="Roboto"/>
              <a:sym typeface="Roboto"/>
            </a:endParaRPr>
          </a:p>
        </p:txBody>
      </p:sp>
      <p:pic>
        <p:nvPicPr>
          <p:cNvPr id="238" name="Google Shape;238;p29"/>
          <p:cNvPicPr preferRelativeResize="0"/>
          <p:nvPr/>
        </p:nvPicPr>
        <p:blipFill>
          <a:blip r:embed="rId3">
            <a:alphaModFix/>
          </a:blip>
          <a:stretch>
            <a:fillRect/>
          </a:stretch>
        </p:blipFill>
        <p:spPr>
          <a:xfrm>
            <a:off x="2212550" y="1015963"/>
            <a:ext cx="6187701" cy="3522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2" name="Shape 242"/>
        <p:cNvGrpSpPr/>
        <p:nvPr/>
      </p:nvGrpSpPr>
      <p:grpSpPr>
        <a:xfrm>
          <a:off x="0" y="0"/>
          <a:ext cx="0" cy="0"/>
          <a:chOff x="0" y="0"/>
          <a:chExt cx="0" cy="0"/>
        </a:xfrm>
      </p:grpSpPr>
      <p:sp>
        <p:nvSpPr>
          <p:cNvPr id="243" name="Google Shape;243;p30"/>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244" name="Google Shape;244;p30"/>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STP: Architecture (Self-Play Loop)</a:t>
            </a:r>
            <a:endParaRPr b="1" sz="1600">
              <a:solidFill>
                <a:srgbClr val="073763"/>
              </a:solidFill>
              <a:latin typeface="Roboto"/>
              <a:ea typeface="Roboto"/>
              <a:cs typeface="Roboto"/>
              <a:sym typeface="Roboto"/>
            </a:endParaRPr>
          </a:p>
        </p:txBody>
      </p:sp>
      <p:sp>
        <p:nvSpPr>
          <p:cNvPr id="245" name="Google Shape;245;p30"/>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46" name="Google Shape;246;p30"/>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47" name="Google Shape;247;p30"/>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48" name="Google Shape;248;p30"/>
          <p:cNvSpPr txBox="1"/>
          <p:nvPr/>
        </p:nvSpPr>
        <p:spPr>
          <a:xfrm>
            <a:off x="431550" y="978625"/>
            <a:ext cx="2177400" cy="35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4.	</a:t>
            </a:r>
            <a:r>
              <a:rPr b="1" lang="en" sz="1200">
                <a:solidFill>
                  <a:schemeClr val="dk2"/>
                </a:solidFill>
                <a:latin typeface="Roboto"/>
                <a:ea typeface="Roboto"/>
                <a:cs typeface="Roboto"/>
                <a:sym typeface="Roboto"/>
              </a:rPr>
              <a:t>Assign Rewards:</a:t>
            </a:r>
            <a:r>
              <a:rPr lang="en" sz="1200">
                <a:solidFill>
                  <a:schemeClr val="dk2"/>
                </a:solidFill>
                <a:latin typeface="Roboto"/>
                <a:ea typeface="Roboto"/>
                <a:cs typeface="Roboto"/>
                <a:sym typeface="Roboto"/>
              </a:rPr>
              <a:t>	 	</a:t>
            </a:r>
            <a:endParaRPr sz="1200">
              <a:solidFill>
                <a:schemeClr val="dk2"/>
              </a:solidFill>
              <a:latin typeface="Roboto"/>
              <a:ea typeface="Roboto"/>
              <a:cs typeface="Roboto"/>
              <a:sym typeface="Roboto"/>
            </a:endParaRPr>
          </a:p>
          <a:p>
            <a:pPr indent="457200" lvl="0" marL="0" rtl="0" algn="l">
              <a:spcBef>
                <a:spcPts val="0"/>
              </a:spcBef>
              <a:spcAft>
                <a:spcPts val="0"/>
              </a:spcAft>
              <a:buNone/>
            </a:pPr>
            <a:r>
              <a:rPr lang="en" sz="1200">
                <a:solidFill>
                  <a:schemeClr val="dk2"/>
                </a:solidFill>
                <a:latin typeface="Roboto"/>
                <a:ea typeface="Roboto"/>
                <a:cs typeface="Roboto"/>
                <a:sym typeface="Roboto"/>
              </a:rPr>
              <a:t>e</a:t>
            </a:r>
            <a:r>
              <a:rPr lang="en" sz="1200">
                <a:solidFill>
                  <a:schemeClr val="dk2"/>
                </a:solidFill>
                <a:latin typeface="Roboto"/>
                <a:ea typeface="Roboto"/>
                <a:cs typeface="Roboto"/>
                <a:sym typeface="Roboto"/>
              </a:rPr>
              <a:t>. Reweight the conjectures </a:t>
            </a:r>
            <a:endParaRPr sz="1200">
              <a:solidFill>
                <a:schemeClr val="dk2"/>
              </a:solidFill>
              <a:latin typeface="Roboto"/>
              <a:ea typeface="Roboto"/>
              <a:cs typeface="Roboto"/>
              <a:sym typeface="Roboto"/>
            </a:endParaRPr>
          </a:p>
        </p:txBody>
      </p:sp>
      <p:pic>
        <p:nvPicPr>
          <p:cNvPr id="249" name="Google Shape;249;p30"/>
          <p:cNvPicPr preferRelativeResize="0"/>
          <p:nvPr/>
        </p:nvPicPr>
        <p:blipFill>
          <a:blip r:embed="rId3">
            <a:alphaModFix/>
          </a:blip>
          <a:stretch>
            <a:fillRect/>
          </a:stretch>
        </p:blipFill>
        <p:spPr>
          <a:xfrm>
            <a:off x="2685250" y="786763"/>
            <a:ext cx="6003051" cy="398073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3" name="Shape 253"/>
        <p:cNvGrpSpPr/>
        <p:nvPr/>
      </p:nvGrpSpPr>
      <p:grpSpPr>
        <a:xfrm>
          <a:off x="0" y="0"/>
          <a:ext cx="0" cy="0"/>
          <a:chOff x="0" y="0"/>
          <a:chExt cx="0" cy="0"/>
        </a:xfrm>
      </p:grpSpPr>
      <p:sp>
        <p:nvSpPr>
          <p:cNvPr id="254" name="Google Shape;254;p31"/>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255" name="Google Shape;255;p31"/>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STP: Architecture (Self-Play Loop)</a:t>
            </a:r>
            <a:endParaRPr b="1" sz="1600">
              <a:solidFill>
                <a:srgbClr val="073763"/>
              </a:solidFill>
              <a:latin typeface="Roboto"/>
              <a:ea typeface="Roboto"/>
              <a:cs typeface="Roboto"/>
              <a:sym typeface="Roboto"/>
            </a:endParaRPr>
          </a:p>
        </p:txBody>
      </p:sp>
      <p:sp>
        <p:nvSpPr>
          <p:cNvPr id="256" name="Google Shape;256;p31"/>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57" name="Google Shape;257;p31"/>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58" name="Google Shape;258;p31"/>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59" name="Google Shape;259;p31"/>
          <p:cNvSpPr txBox="1"/>
          <p:nvPr/>
        </p:nvSpPr>
        <p:spPr>
          <a:xfrm>
            <a:off x="431550" y="978625"/>
            <a:ext cx="8280900" cy="35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5</a:t>
            </a:r>
            <a:r>
              <a:rPr lang="en" sz="1200">
                <a:solidFill>
                  <a:schemeClr val="dk2"/>
                </a:solidFill>
                <a:latin typeface="Roboto"/>
                <a:ea typeface="Roboto"/>
                <a:cs typeface="Roboto"/>
                <a:sym typeface="Roboto"/>
              </a:rPr>
              <a:t>.	</a:t>
            </a:r>
            <a:r>
              <a:rPr b="1" lang="en" sz="1200">
                <a:solidFill>
                  <a:schemeClr val="dk2"/>
                </a:solidFill>
                <a:latin typeface="Roboto"/>
                <a:ea typeface="Roboto"/>
                <a:cs typeface="Roboto"/>
                <a:sym typeface="Roboto"/>
              </a:rPr>
              <a:t>LLM Training</a:t>
            </a:r>
            <a:r>
              <a:rPr b="1" lang="en" sz="1200">
                <a:solidFill>
                  <a:schemeClr val="dk2"/>
                </a:solidFill>
                <a:latin typeface="Roboto"/>
                <a:ea typeface="Roboto"/>
                <a:cs typeface="Roboto"/>
                <a:sym typeface="Roboto"/>
              </a:rPr>
              <a:t>:</a:t>
            </a:r>
            <a:r>
              <a:rPr lang="en" sz="1200">
                <a:solidFill>
                  <a:schemeClr val="dk2"/>
                </a:solidFill>
                <a:latin typeface="Roboto"/>
                <a:ea typeface="Roboto"/>
                <a:cs typeface="Roboto"/>
                <a:sym typeface="Roboto"/>
              </a:rPr>
              <a:t>	 </a:t>
            </a:r>
            <a:endParaRPr sz="1200">
              <a:solidFill>
                <a:schemeClr val="dk2"/>
              </a:solidFill>
              <a:latin typeface="Roboto"/>
              <a:ea typeface="Roboto"/>
              <a:cs typeface="Roboto"/>
              <a:sym typeface="Roboto"/>
            </a:endParaRPr>
          </a:p>
          <a:p>
            <a:pPr indent="-304800" lvl="0" marL="914400" rtl="0" algn="l">
              <a:spcBef>
                <a:spcPts val="0"/>
              </a:spcBef>
              <a:spcAft>
                <a:spcPts val="0"/>
              </a:spcAft>
              <a:buClr>
                <a:schemeClr val="dk2"/>
              </a:buClr>
              <a:buSzPts val="1200"/>
              <a:buFont typeface="Roboto"/>
              <a:buAutoNum type="alphaLcPeriod"/>
            </a:pPr>
            <a:r>
              <a:rPr lang="en" sz="1200">
                <a:solidFill>
                  <a:schemeClr val="dk2"/>
                </a:solidFill>
                <a:latin typeface="Roboto"/>
                <a:ea typeface="Roboto"/>
                <a:cs typeface="Roboto"/>
                <a:sym typeface="Roboto"/>
              </a:rPr>
              <a:t>U</a:t>
            </a:r>
            <a:r>
              <a:rPr lang="en" sz="1200">
                <a:solidFill>
                  <a:schemeClr val="dk2"/>
                </a:solidFill>
                <a:latin typeface="Roboto"/>
                <a:ea typeface="Roboto"/>
                <a:cs typeface="Roboto"/>
                <a:sym typeface="Roboto"/>
              </a:rPr>
              <a:t>se weighted cross entropy loss computed on the conjectures/proofs respectively. For the proof dataset, we weight the examples reciprocally to the number of verified proofs to the corresponding statement/conjecture. </a:t>
            </a:r>
            <a:endParaRPr sz="1200">
              <a:solidFill>
                <a:schemeClr val="dk2"/>
              </a:solidFill>
              <a:latin typeface="Roboto"/>
              <a:ea typeface="Roboto"/>
              <a:cs typeface="Roboto"/>
              <a:sym typeface="Roboto"/>
            </a:endParaRPr>
          </a:p>
          <a:p>
            <a:pPr indent="-304800" lvl="0" marL="914400" rtl="0" algn="l">
              <a:spcBef>
                <a:spcPts val="0"/>
              </a:spcBef>
              <a:spcAft>
                <a:spcPts val="0"/>
              </a:spcAft>
              <a:buClr>
                <a:schemeClr val="dk2"/>
              </a:buClr>
              <a:buSzPts val="1200"/>
              <a:buFont typeface="Roboto"/>
              <a:buAutoNum type="alphaLcPeriod"/>
            </a:pPr>
            <a:r>
              <a:rPr lang="en" sz="1200">
                <a:solidFill>
                  <a:schemeClr val="dk2"/>
                </a:solidFill>
                <a:latin typeface="Roboto"/>
                <a:ea typeface="Roboto"/>
                <a:cs typeface="Roboto"/>
                <a:sym typeface="Roboto"/>
              </a:rPr>
              <a:t>Apply a length penalization of the form γL to reward simpler proofs, where γ = exp(-0.001) is the discount factor.</a:t>
            </a:r>
            <a:endParaRPr sz="1200">
              <a:solidFill>
                <a:schemeClr val="dk2"/>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1" name="Shape 61"/>
        <p:cNvGrpSpPr/>
        <p:nvPr/>
      </p:nvGrpSpPr>
      <p:grpSpPr>
        <a:xfrm>
          <a:off x="0" y="0"/>
          <a:ext cx="0" cy="0"/>
          <a:chOff x="0" y="0"/>
          <a:chExt cx="0" cy="0"/>
        </a:xfrm>
      </p:grpSpPr>
      <p:sp>
        <p:nvSpPr>
          <p:cNvPr id="62" name="Google Shape;62;p14"/>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63" name="Google Shape;63;p14"/>
          <p:cNvSpPr txBox="1"/>
          <p:nvPr>
            <p:ph idx="1" type="subTitle"/>
          </p:nvPr>
        </p:nvSpPr>
        <p:spPr>
          <a:xfrm>
            <a:off x="311700" y="497875"/>
            <a:ext cx="8520600" cy="1730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There are a lot of NTP’s being made:</a:t>
            </a:r>
            <a:endParaRPr b="1" sz="1600">
              <a:solidFill>
                <a:srgbClr val="073763"/>
              </a:solidFill>
              <a:latin typeface="Roboto"/>
              <a:ea typeface="Roboto"/>
              <a:cs typeface="Roboto"/>
              <a:sym typeface="Roboto"/>
            </a:endParaRPr>
          </a:p>
        </p:txBody>
      </p:sp>
      <p:sp>
        <p:nvSpPr>
          <p:cNvPr id="64" name="Google Shape;64;p14"/>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65" name="Google Shape;65;p14"/>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66" name="Google Shape;66;p14"/>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67" name="Google Shape;67;p14"/>
          <p:cNvPicPr preferRelativeResize="0"/>
          <p:nvPr/>
        </p:nvPicPr>
        <p:blipFill>
          <a:blip r:embed="rId3">
            <a:alphaModFix/>
          </a:blip>
          <a:stretch>
            <a:fillRect/>
          </a:stretch>
        </p:blipFill>
        <p:spPr>
          <a:xfrm>
            <a:off x="311700" y="1059788"/>
            <a:ext cx="4166628" cy="1241900"/>
          </a:xfrm>
          <a:prstGeom prst="rect">
            <a:avLst/>
          </a:prstGeom>
          <a:noFill/>
          <a:ln>
            <a:noFill/>
          </a:ln>
        </p:spPr>
      </p:pic>
      <p:pic>
        <p:nvPicPr>
          <p:cNvPr id="68" name="Google Shape;68;p14"/>
          <p:cNvPicPr preferRelativeResize="0"/>
          <p:nvPr/>
        </p:nvPicPr>
        <p:blipFill>
          <a:blip r:embed="rId4">
            <a:alphaModFix/>
          </a:blip>
          <a:stretch>
            <a:fillRect/>
          </a:stretch>
        </p:blipFill>
        <p:spPr>
          <a:xfrm>
            <a:off x="311700" y="2545848"/>
            <a:ext cx="4571999" cy="1268453"/>
          </a:xfrm>
          <a:prstGeom prst="rect">
            <a:avLst/>
          </a:prstGeom>
          <a:noFill/>
          <a:ln>
            <a:noFill/>
          </a:ln>
        </p:spPr>
      </p:pic>
      <p:pic>
        <p:nvPicPr>
          <p:cNvPr id="69" name="Google Shape;69;p14"/>
          <p:cNvPicPr preferRelativeResize="0"/>
          <p:nvPr/>
        </p:nvPicPr>
        <p:blipFill>
          <a:blip r:embed="rId5">
            <a:alphaModFix/>
          </a:blip>
          <a:stretch>
            <a:fillRect/>
          </a:stretch>
        </p:blipFill>
        <p:spPr>
          <a:xfrm>
            <a:off x="311700" y="3831799"/>
            <a:ext cx="4224759" cy="944425"/>
          </a:xfrm>
          <a:prstGeom prst="rect">
            <a:avLst/>
          </a:prstGeom>
          <a:noFill/>
          <a:ln>
            <a:noFill/>
          </a:ln>
        </p:spPr>
      </p:pic>
      <p:pic>
        <p:nvPicPr>
          <p:cNvPr id="70" name="Google Shape;70;p14"/>
          <p:cNvPicPr preferRelativeResize="0"/>
          <p:nvPr/>
        </p:nvPicPr>
        <p:blipFill>
          <a:blip r:embed="rId6">
            <a:alphaModFix/>
          </a:blip>
          <a:stretch>
            <a:fillRect/>
          </a:stretch>
        </p:blipFill>
        <p:spPr>
          <a:xfrm>
            <a:off x="5067750" y="1262563"/>
            <a:ext cx="3402449" cy="944425"/>
          </a:xfrm>
          <a:prstGeom prst="rect">
            <a:avLst/>
          </a:prstGeom>
          <a:solidFill>
            <a:schemeClr val="lt1"/>
          </a:solidFill>
          <a:ln>
            <a:noFill/>
          </a:ln>
        </p:spPr>
      </p:pic>
      <p:pic>
        <p:nvPicPr>
          <p:cNvPr id="71" name="Google Shape;71;p14"/>
          <p:cNvPicPr preferRelativeResize="0"/>
          <p:nvPr/>
        </p:nvPicPr>
        <p:blipFill>
          <a:blip r:embed="rId7">
            <a:alphaModFix/>
          </a:blip>
          <a:stretch>
            <a:fillRect/>
          </a:stretch>
        </p:blipFill>
        <p:spPr>
          <a:xfrm>
            <a:off x="4762650" y="2348675"/>
            <a:ext cx="3925648" cy="944425"/>
          </a:xfrm>
          <a:prstGeom prst="rect">
            <a:avLst/>
          </a:prstGeom>
          <a:solidFill>
            <a:schemeClr val="lt1"/>
          </a:solidFill>
          <a:ln>
            <a:noFill/>
          </a:ln>
        </p:spPr>
      </p:pic>
      <p:pic>
        <p:nvPicPr>
          <p:cNvPr id="72" name="Google Shape;72;p14"/>
          <p:cNvPicPr preferRelativeResize="0"/>
          <p:nvPr/>
        </p:nvPicPr>
        <p:blipFill>
          <a:blip r:embed="rId8">
            <a:alphaModFix/>
          </a:blip>
          <a:stretch>
            <a:fillRect/>
          </a:stretch>
        </p:blipFill>
        <p:spPr>
          <a:xfrm>
            <a:off x="4953013" y="3413500"/>
            <a:ext cx="3879288" cy="1362725"/>
          </a:xfrm>
          <a:prstGeom prst="rect">
            <a:avLst/>
          </a:prstGeom>
          <a:solidFill>
            <a:schemeClr val="lt1"/>
          </a:solid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3" name="Shape 263"/>
        <p:cNvGrpSpPr/>
        <p:nvPr/>
      </p:nvGrpSpPr>
      <p:grpSpPr>
        <a:xfrm>
          <a:off x="0" y="0"/>
          <a:ext cx="0" cy="0"/>
          <a:chOff x="0" y="0"/>
          <a:chExt cx="0" cy="0"/>
        </a:xfrm>
      </p:grpSpPr>
      <p:sp>
        <p:nvSpPr>
          <p:cNvPr id="264" name="Google Shape;264;p32"/>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265" name="Google Shape;265;p32"/>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STP: Architecture (Final SFT)</a:t>
            </a:r>
            <a:endParaRPr b="1" sz="1600">
              <a:solidFill>
                <a:srgbClr val="073763"/>
              </a:solidFill>
              <a:latin typeface="Roboto"/>
              <a:ea typeface="Roboto"/>
              <a:cs typeface="Roboto"/>
              <a:sym typeface="Roboto"/>
            </a:endParaRPr>
          </a:p>
        </p:txBody>
      </p:sp>
      <p:sp>
        <p:nvSpPr>
          <p:cNvPr id="266" name="Google Shape;266;p32"/>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67" name="Google Shape;267;p32"/>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68" name="Google Shape;268;p32"/>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69" name="Google Shape;269;p32"/>
          <p:cNvSpPr txBox="1"/>
          <p:nvPr/>
        </p:nvSpPr>
        <p:spPr>
          <a:xfrm>
            <a:off x="431550" y="978625"/>
            <a:ext cx="8280900" cy="3597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As the data distribution constantly changes during self-play, this final model may have some training instability</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Re-train the final model checkpoint from the base model (before first SFT) on a combination of the SFT dataset and all the correct and “difficult” proofs generated during self-play.</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Difficult proofs means those whose corresponding statement/conjecture has an empirical pass rate at most 1/4.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For every statement/conjecture, randomly keep at most 16 distinct proofs to speedup the training</a:t>
            </a:r>
            <a:endParaRPr>
              <a:solidFill>
                <a:schemeClr val="dk2"/>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3" name="Shape 273"/>
        <p:cNvGrpSpPr/>
        <p:nvPr/>
      </p:nvGrpSpPr>
      <p:grpSpPr>
        <a:xfrm>
          <a:off x="0" y="0"/>
          <a:ext cx="0" cy="0"/>
          <a:chOff x="0" y="0"/>
          <a:chExt cx="0" cy="0"/>
        </a:xfrm>
      </p:grpSpPr>
      <p:sp>
        <p:nvSpPr>
          <p:cNvPr id="274" name="Google Shape;274;p33"/>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275" name="Google Shape;275;p33"/>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STP: Results</a:t>
            </a:r>
            <a:endParaRPr b="1" sz="1600">
              <a:solidFill>
                <a:srgbClr val="073763"/>
              </a:solidFill>
              <a:latin typeface="Roboto"/>
              <a:ea typeface="Roboto"/>
              <a:cs typeface="Roboto"/>
              <a:sym typeface="Roboto"/>
            </a:endParaRPr>
          </a:p>
        </p:txBody>
      </p:sp>
      <p:sp>
        <p:nvSpPr>
          <p:cNvPr id="276" name="Google Shape;276;p33"/>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77" name="Google Shape;277;p33"/>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78" name="Google Shape;278;p33"/>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79" name="Google Shape;279;p33"/>
          <p:cNvSpPr txBox="1"/>
          <p:nvPr/>
        </p:nvSpPr>
        <p:spPr>
          <a:xfrm>
            <a:off x="431550" y="978625"/>
            <a:ext cx="8280900" cy="35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Roboto"/>
              <a:ea typeface="Roboto"/>
              <a:cs typeface="Roboto"/>
              <a:sym typeface="Roboto"/>
            </a:endParaRPr>
          </a:p>
        </p:txBody>
      </p:sp>
      <p:pic>
        <p:nvPicPr>
          <p:cNvPr id="280" name="Google Shape;280;p33"/>
          <p:cNvPicPr preferRelativeResize="0"/>
          <p:nvPr/>
        </p:nvPicPr>
        <p:blipFill>
          <a:blip r:embed="rId3">
            <a:alphaModFix/>
          </a:blip>
          <a:stretch>
            <a:fillRect/>
          </a:stretch>
        </p:blipFill>
        <p:spPr>
          <a:xfrm>
            <a:off x="311700" y="978625"/>
            <a:ext cx="3396524" cy="1753049"/>
          </a:xfrm>
          <a:prstGeom prst="rect">
            <a:avLst/>
          </a:prstGeom>
          <a:noFill/>
          <a:ln>
            <a:noFill/>
          </a:ln>
        </p:spPr>
      </p:pic>
      <p:pic>
        <p:nvPicPr>
          <p:cNvPr id="281" name="Google Shape;281;p33"/>
          <p:cNvPicPr preferRelativeResize="0"/>
          <p:nvPr/>
        </p:nvPicPr>
        <p:blipFill>
          <a:blip r:embed="rId4">
            <a:alphaModFix/>
          </a:blip>
          <a:stretch>
            <a:fillRect/>
          </a:stretch>
        </p:blipFill>
        <p:spPr>
          <a:xfrm>
            <a:off x="3724029" y="978625"/>
            <a:ext cx="5030870" cy="37447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5" name="Shape 285"/>
        <p:cNvGrpSpPr/>
        <p:nvPr/>
      </p:nvGrpSpPr>
      <p:grpSpPr>
        <a:xfrm>
          <a:off x="0" y="0"/>
          <a:ext cx="0" cy="0"/>
          <a:chOff x="0" y="0"/>
          <a:chExt cx="0" cy="0"/>
        </a:xfrm>
      </p:grpSpPr>
      <p:sp>
        <p:nvSpPr>
          <p:cNvPr id="286" name="Google Shape;286;p34"/>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287" name="Google Shape;287;p34"/>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STP: Results</a:t>
            </a:r>
            <a:endParaRPr b="1" sz="1600">
              <a:solidFill>
                <a:srgbClr val="073763"/>
              </a:solidFill>
              <a:latin typeface="Roboto"/>
              <a:ea typeface="Roboto"/>
              <a:cs typeface="Roboto"/>
              <a:sym typeface="Roboto"/>
            </a:endParaRPr>
          </a:p>
        </p:txBody>
      </p:sp>
      <p:sp>
        <p:nvSpPr>
          <p:cNvPr id="288" name="Google Shape;288;p34"/>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89" name="Google Shape;289;p34"/>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90" name="Google Shape;290;p34"/>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91" name="Google Shape;291;p34"/>
          <p:cNvSpPr txBox="1"/>
          <p:nvPr/>
        </p:nvSpPr>
        <p:spPr>
          <a:xfrm>
            <a:off x="431550" y="978625"/>
            <a:ext cx="8280900" cy="35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2"/>
              </a:solidFill>
              <a:latin typeface="Roboto"/>
              <a:ea typeface="Roboto"/>
              <a:cs typeface="Roboto"/>
              <a:sym typeface="Roboto"/>
            </a:endParaRPr>
          </a:p>
        </p:txBody>
      </p:sp>
      <p:pic>
        <p:nvPicPr>
          <p:cNvPr id="292" name="Google Shape;292;p34"/>
          <p:cNvPicPr preferRelativeResize="0"/>
          <p:nvPr/>
        </p:nvPicPr>
        <p:blipFill>
          <a:blip r:embed="rId3">
            <a:alphaModFix/>
          </a:blip>
          <a:stretch>
            <a:fillRect/>
          </a:stretch>
        </p:blipFill>
        <p:spPr>
          <a:xfrm>
            <a:off x="1589013" y="2761024"/>
            <a:ext cx="5965976" cy="2035300"/>
          </a:xfrm>
          <a:prstGeom prst="rect">
            <a:avLst/>
          </a:prstGeom>
          <a:noFill/>
          <a:ln>
            <a:noFill/>
          </a:ln>
        </p:spPr>
      </p:pic>
      <p:pic>
        <p:nvPicPr>
          <p:cNvPr id="293" name="Google Shape;293;p34"/>
          <p:cNvPicPr preferRelativeResize="0"/>
          <p:nvPr/>
        </p:nvPicPr>
        <p:blipFill>
          <a:blip r:embed="rId4">
            <a:alphaModFix/>
          </a:blip>
          <a:stretch>
            <a:fillRect/>
          </a:stretch>
        </p:blipFill>
        <p:spPr>
          <a:xfrm>
            <a:off x="1998650" y="792325"/>
            <a:ext cx="5146714" cy="196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7" name="Shape 297"/>
        <p:cNvGrpSpPr/>
        <p:nvPr/>
      </p:nvGrpSpPr>
      <p:grpSpPr>
        <a:xfrm>
          <a:off x="0" y="0"/>
          <a:ext cx="0" cy="0"/>
          <a:chOff x="0" y="0"/>
          <a:chExt cx="0" cy="0"/>
        </a:xfrm>
      </p:grpSpPr>
      <p:sp>
        <p:nvSpPr>
          <p:cNvPr id="298" name="Google Shape;298;p35"/>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299" name="Google Shape;299;p35"/>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STP: Results</a:t>
            </a:r>
            <a:endParaRPr b="1" sz="1600">
              <a:solidFill>
                <a:srgbClr val="073763"/>
              </a:solidFill>
              <a:latin typeface="Roboto"/>
              <a:ea typeface="Roboto"/>
              <a:cs typeface="Roboto"/>
              <a:sym typeface="Roboto"/>
            </a:endParaRPr>
          </a:p>
        </p:txBody>
      </p:sp>
      <p:sp>
        <p:nvSpPr>
          <p:cNvPr id="300" name="Google Shape;300;p35"/>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01" name="Google Shape;301;p35"/>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02" name="Google Shape;302;p35"/>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303" name="Google Shape;303;p35"/>
          <p:cNvPicPr preferRelativeResize="0"/>
          <p:nvPr/>
        </p:nvPicPr>
        <p:blipFill>
          <a:blip r:embed="rId3">
            <a:alphaModFix/>
          </a:blip>
          <a:stretch>
            <a:fillRect/>
          </a:stretch>
        </p:blipFill>
        <p:spPr>
          <a:xfrm>
            <a:off x="1366850" y="896575"/>
            <a:ext cx="6410301" cy="1428598"/>
          </a:xfrm>
          <a:prstGeom prst="rect">
            <a:avLst/>
          </a:prstGeom>
          <a:noFill/>
          <a:ln>
            <a:noFill/>
          </a:ln>
        </p:spPr>
      </p:pic>
      <p:pic>
        <p:nvPicPr>
          <p:cNvPr id="304" name="Google Shape;304;p35"/>
          <p:cNvPicPr preferRelativeResize="0"/>
          <p:nvPr/>
        </p:nvPicPr>
        <p:blipFill>
          <a:blip r:embed="rId4">
            <a:alphaModFix/>
          </a:blip>
          <a:stretch>
            <a:fillRect/>
          </a:stretch>
        </p:blipFill>
        <p:spPr>
          <a:xfrm>
            <a:off x="1366850" y="2176338"/>
            <a:ext cx="6410299" cy="1049912"/>
          </a:xfrm>
          <a:prstGeom prst="rect">
            <a:avLst/>
          </a:prstGeom>
          <a:noFill/>
          <a:ln>
            <a:noFill/>
          </a:ln>
        </p:spPr>
      </p:pic>
      <p:pic>
        <p:nvPicPr>
          <p:cNvPr id="305" name="Google Shape;305;p35"/>
          <p:cNvPicPr preferRelativeResize="0"/>
          <p:nvPr/>
        </p:nvPicPr>
        <p:blipFill>
          <a:blip r:embed="rId5">
            <a:alphaModFix/>
          </a:blip>
          <a:stretch>
            <a:fillRect/>
          </a:stretch>
        </p:blipFill>
        <p:spPr>
          <a:xfrm>
            <a:off x="1366848" y="3289250"/>
            <a:ext cx="6410301" cy="129838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9" name="Shape 309"/>
        <p:cNvGrpSpPr/>
        <p:nvPr/>
      </p:nvGrpSpPr>
      <p:grpSpPr>
        <a:xfrm>
          <a:off x="0" y="0"/>
          <a:ext cx="0" cy="0"/>
          <a:chOff x="0" y="0"/>
          <a:chExt cx="0" cy="0"/>
        </a:xfrm>
      </p:grpSpPr>
      <p:sp>
        <p:nvSpPr>
          <p:cNvPr id="310" name="Google Shape;310;p36"/>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311" name="Google Shape;311;p36"/>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Goedel-Prover</a:t>
            </a:r>
            <a:r>
              <a:rPr b="1" lang="en" sz="1600">
                <a:solidFill>
                  <a:srgbClr val="073763"/>
                </a:solidFill>
                <a:latin typeface="Roboto"/>
                <a:ea typeface="Roboto"/>
                <a:cs typeface="Roboto"/>
                <a:sym typeface="Roboto"/>
              </a:rPr>
              <a:t>: Architecture (Final SFT)</a:t>
            </a:r>
            <a:endParaRPr b="1" sz="1600">
              <a:solidFill>
                <a:srgbClr val="073763"/>
              </a:solidFill>
              <a:latin typeface="Roboto"/>
              <a:ea typeface="Roboto"/>
              <a:cs typeface="Roboto"/>
              <a:sym typeface="Roboto"/>
            </a:endParaRPr>
          </a:p>
        </p:txBody>
      </p:sp>
      <p:sp>
        <p:nvSpPr>
          <p:cNvPr id="312" name="Google Shape;312;p36"/>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13" name="Google Shape;313;p36"/>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14" name="Google Shape;314;p36"/>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315" name="Google Shape;315;p36"/>
          <p:cNvSpPr txBox="1"/>
          <p:nvPr/>
        </p:nvSpPr>
        <p:spPr>
          <a:xfrm>
            <a:off x="431550" y="2571750"/>
            <a:ext cx="8280900" cy="2004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Tackles the data scarcity challenge using a large dataset of autoformalized results with expert-iteration.</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No RL, just SFT!</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Gets a 7 on PutnamBench and generates 29.7K formal proofs for Lean Workbook</a:t>
            </a:r>
            <a:endParaRPr>
              <a:solidFill>
                <a:schemeClr val="dk2"/>
              </a:solidFill>
              <a:latin typeface="Roboto"/>
              <a:ea typeface="Roboto"/>
              <a:cs typeface="Roboto"/>
              <a:sym typeface="Roboto"/>
            </a:endParaRPr>
          </a:p>
        </p:txBody>
      </p:sp>
      <p:pic>
        <p:nvPicPr>
          <p:cNvPr id="316" name="Google Shape;316;p36"/>
          <p:cNvPicPr preferRelativeResize="0"/>
          <p:nvPr/>
        </p:nvPicPr>
        <p:blipFill>
          <a:blip r:embed="rId3">
            <a:alphaModFix/>
          </a:blip>
          <a:stretch>
            <a:fillRect/>
          </a:stretch>
        </p:blipFill>
        <p:spPr>
          <a:xfrm>
            <a:off x="1449838" y="497881"/>
            <a:ext cx="6244326" cy="1861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0" name="Shape 320"/>
        <p:cNvGrpSpPr/>
        <p:nvPr/>
      </p:nvGrpSpPr>
      <p:grpSpPr>
        <a:xfrm>
          <a:off x="0" y="0"/>
          <a:ext cx="0" cy="0"/>
          <a:chOff x="0" y="0"/>
          <a:chExt cx="0" cy="0"/>
        </a:xfrm>
      </p:grpSpPr>
      <p:sp>
        <p:nvSpPr>
          <p:cNvPr id="321" name="Google Shape;321;p37"/>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322" name="Google Shape;322;p37"/>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Goedel-Prover: Architecture</a:t>
            </a:r>
            <a:endParaRPr b="1" sz="1600">
              <a:solidFill>
                <a:srgbClr val="073763"/>
              </a:solidFill>
              <a:latin typeface="Roboto"/>
              <a:ea typeface="Roboto"/>
              <a:cs typeface="Roboto"/>
              <a:sym typeface="Roboto"/>
            </a:endParaRPr>
          </a:p>
        </p:txBody>
      </p:sp>
      <p:sp>
        <p:nvSpPr>
          <p:cNvPr id="323" name="Google Shape;323;p37"/>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24" name="Google Shape;324;p37"/>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25" name="Google Shape;325;p37"/>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326" name="Google Shape;326;p37"/>
          <p:cNvPicPr preferRelativeResize="0"/>
          <p:nvPr/>
        </p:nvPicPr>
        <p:blipFill>
          <a:blip r:embed="rId3">
            <a:alphaModFix/>
          </a:blip>
          <a:stretch>
            <a:fillRect/>
          </a:stretch>
        </p:blipFill>
        <p:spPr>
          <a:xfrm>
            <a:off x="1735850" y="854450"/>
            <a:ext cx="5672300" cy="1366300"/>
          </a:xfrm>
          <a:prstGeom prst="rect">
            <a:avLst/>
          </a:prstGeom>
          <a:noFill/>
          <a:ln>
            <a:noFill/>
          </a:ln>
        </p:spPr>
      </p:pic>
      <p:pic>
        <p:nvPicPr>
          <p:cNvPr id="327" name="Google Shape;327;p37"/>
          <p:cNvPicPr preferRelativeResize="0"/>
          <p:nvPr/>
        </p:nvPicPr>
        <p:blipFill>
          <a:blip r:embed="rId4">
            <a:alphaModFix/>
          </a:blip>
          <a:stretch>
            <a:fillRect/>
          </a:stretch>
        </p:blipFill>
        <p:spPr>
          <a:xfrm>
            <a:off x="1963274" y="2243275"/>
            <a:ext cx="5217456" cy="2557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1" name="Shape 331"/>
        <p:cNvGrpSpPr/>
        <p:nvPr/>
      </p:nvGrpSpPr>
      <p:grpSpPr>
        <a:xfrm>
          <a:off x="0" y="0"/>
          <a:ext cx="0" cy="0"/>
          <a:chOff x="0" y="0"/>
          <a:chExt cx="0" cy="0"/>
        </a:xfrm>
      </p:grpSpPr>
      <p:sp>
        <p:nvSpPr>
          <p:cNvPr id="332" name="Google Shape;332;p38"/>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333" name="Google Shape;333;p38"/>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Goedel-Prover: Architecture (Formalization)</a:t>
            </a:r>
            <a:endParaRPr b="1" sz="1600">
              <a:solidFill>
                <a:srgbClr val="073763"/>
              </a:solidFill>
              <a:latin typeface="Roboto"/>
              <a:ea typeface="Roboto"/>
              <a:cs typeface="Roboto"/>
              <a:sym typeface="Roboto"/>
            </a:endParaRPr>
          </a:p>
        </p:txBody>
      </p:sp>
      <p:sp>
        <p:nvSpPr>
          <p:cNvPr id="334" name="Google Shape;334;p38"/>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35" name="Google Shape;335;p38"/>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36" name="Google Shape;336;p38"/>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337" name="Google Shape;337;p38"/>
          <p:cNvPicPr preferRelativeResize="0"/>
          <p:nvPr/>
        </p:nvPicPr>
        <p:blipFill>
          <a:blip r:embed="rId3">
            <a:alphaModFix/>
          </a:blip>
          <a:stretch>
            <a:fillRect/>
          </a:stretch>
        </p:blipFill>
        <p:spPr>
          <a:xfrm>
            <a:off x="1735850" y="854450"/>
            <a:ext cx="5672300" cy="1366300"/>
          </a:xfrm>
          <a:prstGeom prst="rect">
            <a:avLst/>
          </a:prstGeom>
          <a:noFill/>
          <a:ln>
            <a:noFill/>
          </a:ln>
        </p:spPr>
      </p:pic>
      <p:sp>
        <p:nvSpPr>
          <p:cNvPr id="338" name="Google Shape;338;p38"/>
          <p:cNvSpPr txBox="1"/>
          <p:nvPr/>
        </p:nvSpPr>
        <p:spPr>
          <a:xfrm>
            <a:off x="431550" y="2571750"/>
            <a:ext cx="8280900" cy="2004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Trains two (statement) formalizers to translate informal statements in Numina into formal statements as shown in Figure 2. </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b="1" lang="en">
                <a:solidFill>
                  <a:schemeClr val="dk2"/>
                </a:solidFill>
                <a:latin typeface="Roboto"/>
                <a:ea typeface="Roboto"/>
                <a:cs typeface="Roboto"/>
                <a:sym typeface="Roboto"/>
              </a:rPr>
              <a:t>Formalizer A:</a:t>
            </a:r>
            <a:r>
              <a:rPr lang="en">
                <a:solidFill>
                  <a:schemeClr val="dk2"/>
                </a:solidFill>
                <a:latin typeface="Roboto"/>
                <a:ea typeface="Roboto"/>
                <a:cs typeface="Roboto"/>
                <a:sym typeface="Roboto"/>
              </a:rPr>
              <a:t> trained (SFT Qwen2.5-Coder-32B) on formal/informal pairs sourced from Lean Workbook.</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b="1" lang="en">
                <a:solidFill>
                  <a:schemeClr val="dk2"/>
                </a:solidFill>
                <a:latin typeface="Roboto"/>
                <a:ea typeface="Roboto"/>
                <a:cs typeface="Roboto"/>
                <a:sym typeface="Roboto"/>
              </a:rPr>
              <a:t>Formalizer B: </a:t>
            </a:r>
            <a:r>
              <a:rPr lang="en">
                <a:solidFill>
                  <a:schemeClr val="dk2"/>
                </a:solidFill>
                <a:latin typeface="Roboto"/>
                <a:ea typeface="Roboto"/>
                <a:cs typeface="Roboto"/>
                <a:sym typeface="Roboto"/>
              </a:rPr>
              <a:t>trained (same) on </a:t>
            </a:r>
            <a:r>
              <a:rPr lang="en">
                <a:solidFill>
                  <a:schemeClr val="dk2"/>
                </a:solidFill>
                <a:latin typeface="Roboto"/>
                <a:ea typeface="Roboto"/>
                <a:cs typeface="Roboto"/>
                <a:sym typeface="Roboto"/>
              </a:rPr>
              <a:t>170K </a:t>
            </a:r>
            <a:r>
              <a:rPr lang="en">
                <a:solidFill>
                  <a:schemeClr val="dk2"/>
                </a:solidFill>
                <a:latin typeface="Roboto"/>
                <a:ea typeface="Roboto"/>
                <a:cs typeface="Roboto"/>
                <a:sym typeface="Roboto"/>
              </a:rPr>
              <a:t>formal/informal pairs of statements in Numina that were successfully formalized by Claude-Sonnet-3.5.</a:t>
            </a:r>
            <a:endParaRPr>
              <a:solidFill>
                <a:schemeClr val="dk2"/>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2" name="Shape 342"/>
        <p:cNvGrpSpPr/>
        <p:nvPr/>
      </p:nvGrpSpPr>
      <p:grpSpPr>
        <a:xfrm>
          <a:off x="0" y="0"/>
          <a:ext cx="0" cy="0"/>
          <a:chOff x="0" y="0"/>
          <a:chExt cx="0" cy="0"/>
        </a:xfrm>
      </p:grpSpPr>
      <p:sp>
        <p:nvSpPr>
          <p:cNvPr id="343" name="Google Shape;343;p39"/>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344" name="Google Shape;344;p39"/>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Goedel-Prover: Architecture (Formalization)</a:t>
            </a:r>
            <a:endParaRPr b="1" sz="1600">
              <a:solidFill>
                <a:srgbClr val="073763"/>
              </a:solidFill>
              <a:latin typeface="Roboto"/>
              <a:ea typeface="Roboto"/>
              <a:cs typeface="Roboto"/>
              <a:sym typeface="Roboto"/>
            </a:endParaRPr>
          </a:p>
        </p:txBody>
      </p:sp>
      <p:sp>
        <p:nvSpPr>
          <p:cNvPr id="345" name="Google Shape;345;p39"/>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46" name="Google Shape;346;p39"/>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47" name="Google Shape;347;p39"/>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348" name="Google Shape;348;p39"/>
          <p:cNvPicPr preferRelativeResize="0"/>
          <p:nvPr/>
        </p:nvPicPr>
        <p:blipFill>
          <a:blip r:embed="rId3">
            <a:alphaModFix/>
          </a:blip>
          <a:stretch>
            <a:fillRect/>
          </a:stretch>
        </p:blipFill>
        <p:spPr>
          <a:xfrm>
            <a:off x="1161888" y="950925"/>
            <a:ext cx="6820225" cy="3395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2" name="Shape 352"/>
        <p:cNvGrpSpPr/>
        <p:nvPr/>
      </p:nvGrpSpPr>
      <p:grpSpPr>
        <a:xfrm>
          <a:off x="0" y="0"/>
          <a:ext cx="0" cy="0"/>
          <a:chOff x="0" y="0"/>
          <a:chExt cx="0" cy="0"/>
        </a:xfrm>
      </p:grpSpPr>
      <p:sp>
        <p:nvSpPr>
          <p:cNvPr id="353" name="Google Shape;353;p40"/>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354" name="Google Shape;354;p40"/>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Goedel-Prover: Architecture (Formalization)</a:t>
            </a:r>
            <a:endParaRPr b="1" sz="1600">
              <a:solidFill>
                <a:srgbClr val="073763"/>
              </a:solidFill>
              <a:latin typeface="Roboto"/>
              <a:ea typeface="Roboto"/>
              <a:cs typeface="Roboto"/>
              <a:sym typeface="Roboto"/>
            </a:endParaRPr>
          </a:p>
        </p:txBody>
      </p:sp>
      <p:sp>
        <p:nvSpPr>
          <p:cNvPr id="355" name="Google Shape;355;p40"/>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56" name="Google Shape;356;p40"/>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57" name="Google Shape;357;p40"/>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358" name="Google Shape;358;p40"/>
          <p:cNvSpPr txBox="1"/>
          <p:nvPr/>
        </p:nvSpPr>
        <p:spPr>
          <a:xfrm>
            <a:off x="431550" y="1013300"/>
            <a:ext cx="8280900" cy="3562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Judge quality of formalization by:</a:t>
            </a:r>
            <a:endParaRPr>
              <a:solidFill>
                <a:schemeClr val="dk2"/>
              </a:solidFill>
              <a:latin typeface="Roboto"/>
              <a:ea typeface="Roboto"/>
              <a:cs typeface="Roboto"/>
              <a:sym typeface="Roboto"/>
            </a:endParaRPr>
          </a:p>
          <a:p>
            <a:pPr indent="-317500" lvl="1" marL="9144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CC: Compiles in Lean</a:t>
            </a:r>
            <a:endParaRPr>
              <a:solidFill>
                <a:schemeClr val="dk2"/>
              </a:solidFill>
              <a:latin typeface="Roboto"/>
              <a:ea typeface="Roboto"/>
              <a:cs typeface="Roboto"/>
              <a:sym typeface="Roboto"/>
            </a:endParaRPr>
          </a:p>
          <a:p>
            <a:pPr indent="-317500" lvl="1" marL="9144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FC: Qwen2.5-72B-Instruct determines if the formalization is “appropriate”. Calculate #{“Appropriate” in four Judgments}/4</a:t>
            </a:r>
            <a:endParaRPr>
              <a:solidFill>
                <a:schemeClr val="dk2"/>
              </a:solidFill>
              <a:latin typeface="Roboto"/>
              <a:ea typeface="Roboto"/>
              <a:cs typeface="Roboto"/>
              <a:sym typeface="Roboto"/>
            </a:endParaRPr>
          </a:p>
          <a:p>
            <a:pPr indent="-317500" lvl="0" marL="4572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Construct dataset by filtering out false CC and FC&lt;0.5</a:t>
            </a:r>
            <a:endParaRPr>
              <a:solidFill>
                <a:schemeClr val="dk2"/>
              </a:solidFill>
              <a:latin typeface="Roboto"/>
              <a:ea typeface="Roboto"/>
              <a:cs typeface="Roboto"/>
              <a:sym typeface="Roboto"/>
            </a:endParaRPr>
          </a:p>
        </p:txBody>
      </p:sp>
      <p:pic>
        <p:nvPicPr>
          <p:cNvPr id="359" name="Google Shape;359;p40"/>
          <p:cNvPicPr preferRelativeResize="0"/>
          <p:nvPr/>
        </p:nvPicPr>
        <p:blipFill>
          <a:blip r:embed="rId3">
            <a:alphaModFix/>
          </a:blip>
          <a:stretch>
            <a:fillRect/>
          </a:stretch>
        </p:blipFill>
        <p:spPr>
          <a:xfrm>
            <a:off x="2683562" y="2340725"/>
            <a:ext cx="3776874" cy="23711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3" name="Shape 363"/>
        <p:cNvGrpSpPr/>
        <p:nvPr/>
      </p:nvGrpSpPr>
      <p:grpSpPr>
        <a:xfrm>
          <a:off x="0" y="0"/>
          <a:ext cx="0" cy="0"/>
          <a:chOff x="0" y="0"/>
          <a:chExt cx="0" cy="0"/>
        </a:xfrm>
      </p:grpSpPr>
      <p:sp>
        <p:nvSpPr>
          <p:cNvPr id="364" name="Google Shape;364;p41"/>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365" name="Google Shape;365;p41"/>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Goedel-Prover: Architecture (Formalization)</a:t>
            </a:r>
            <a:endParaRPr b="1" sz="1600">
              <a:solidFill>
                <a:srgbClr val="073763"/>
              </a:solidFill>
              <a:latin typeface="Roboto"/>
              <a:ea typeface="Roboto"/>
              <a:cs typeface="Roboto"/>
              <a:sym typeface="Roboto"/>
            </a:endParaRPr>
          </a:p>
        </p:txBody>
      </p:sp>
      <p:sp>
        <p:nvSpPr>
          <p:cNvPr id="366" name="Google Shape;366;p41"/>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67" name="Google Shape;367;p41"/>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68" name="Google Shape;368;p41"/>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369" name="Google Shape;369;p41"/>
          <p:cNvSpPr txBox="1"/>
          <p:nvPr/>
        </p:nvSpPr>
        <p:spPr>
          <a:xfrm>
            <a:off x="431550" y="1013300"/>
            <a:ext cx="8280900" cy="3562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Dataset</a:t>
            </a:r>
            <a:endParaRPr>
              <a:solidFill>
                <a:schemeClr val="dk2"/>
              </a:solidFill>
              <a:latin typeface="Roboto"/>
              <a:ea typeface="Roboto"/>
              <a:cs typeface="Roboto"/>
              <a:sym typeface="Roboto"/>
            </a:endParaRPr>
          </a:p>
          <a:p>
            <a:pPr indent="-317500" lvl="1" marL="9144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For each informal statement in Numina, we generate eight formalized statements from each formalizer (16 total)</a:t>
            </a:r>
            <a:endParaRPr>
              <a:solidFill>
                <a:schemeClr val="dk2"/>
              </a:solidFill>
              <a:latin typeface="Roboto"/>
              <a:ea typeface="Roboto"/>
              <a:cs typeface="Roboto"/>
              <a:sym typeface="Roboto"/>
            </a:endParaRPr>
          </a:p>
          <a:p>
            <a:pPr indent="-317500" lvl="1" marL="9144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Filter by CC,FC tests and randomly select a valid statement from each formalizer.</a:t>
            </a:r>
            <a:endParaRPr>
              <a:solidFill>
                <a:schemeClr val="dk2"/>
              </a:solidFill>
              <a:latin typeface="Roboto"/>
              <a:ea typeface="Roboto"/>
              <a:cs typeface="Roboto"/>
              <a:sym typeface="Roboto"/>
            </a:endParaRPr>
          </a:p>
          <a:p>
            <a:pPr indent="-317500" lvl="1" marL="9144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860K open-sourced Numina problems, (private) 68K problems from AOPS.</a:t>
            </a:r>
            <a:endParaRPr>
              <a:solidFill>
                <a:schemeClr val="dk2"/>
              </a:solidFill>
              <a:latin typeface="Roboto"/>
              <a:ea typeface="Roboto"/>
              <a:cs typeface="Roboto"/>
              <a:sym typeface="Roboto"/>
            </a:endParaRPr>
          </a:p>
          <a:p>
            <a:pPr indent="-317500" lvl="1" marL="9144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Of 928K statements, 760K have two valid formalized statements, and 123K contain only one valid formalized statement. </a:t>
            </a:r>
            <a:endParaRPr>
              <a:solidFill>
                <a:schemeClr val="dk2"/>
              </a:solidFill>
              <a:latin typeface="Roboto"/>
              <a:ea typeface="Roboto"/>
              <a:cs typeface="Roboto"/>
              <a:sym typeface="Roboto"/>
            </a:endParaRPr>
          </a:p>
          <a:p>
            <a:pPr indent="-317500" lvl="1" marL="914400" rtl="0" algn="l">
              <a:spcBef>
                <a:spcPts val="0"/>
              </a:spcBef>
              <a:spcAft>
                <a:spcPts val="0"/>
              </a:spcAft>
              <a:buClr>
                <a:schemeClr val="dk2"/>
              </a:buClr>
              <a:buSzPts val="1400"/>
              <a:buFont typeface="Roboto"/>
              <a:buChar char="○"/>
            </a:pPr>
            <a:r>
              <a:rPr lang="en">
                <a:solidFill>
                  <a:schemeClr val="dk2"/>
                </a:solidFill>
                <a:latin typeface="Roboto"/>
                <a:ea typeface="Roboto"/>
                <a:cs typeface="Roboto"/>
                <a:sym typeface="Roboto"/>
              </a:rPr>
              <a:t>Then add 140K statements from Lean Workbook (Plus), for a total of 1.78M statements</a:t>
            </a:r>
            <a:endParaRPr>
              <a:solidFill>
                <a:schemeClr val="dk2"/>
              </a:solidFill>
              <a:latin typeface="Roboto"/>
              <a:ea typeface="Roboto"/>
              <a:cs typeface="Roboto"/>
              <a:sym typeface="Roboto"/>
            </a:endParaRPr>
          </a:p>
          <a:p>
            <a:pPr indent="0" lvl="0" marL="0" rtl="0" algn="l">
              <a:spcBef>
                <a:spcPts val="0"/>
              </a:spcBef>
              <a:spcAft>
                <a:spcPts val="0"/>
              </a:spcAft>
              <a:buNone/>
            </a:pPr>
            <a:r>
              <a:t/>
            </a:r>
            <a:endParaRPr>
              <a:solidFill>
                <a:schemeClr val="dk2"/>
              </a:solidFill>
              <a:latin typeface="Roboto"/>
              <a:ea typeface="Roboto"/>
              <a:cs typeface="Roboto"/>
              <a:sym typeface="Roboto"/>
            </a:endParaRPr>
          </a:p>
        </p:txBody>
      </p:sp>
      <p:pic>
        <p:nvPicPr>
          <p:cNvPr id="370" name="Google Shape;370;p41"/>
          <p:cNvPicPr preferRelativeResize="0"/>
          <p:nvPr/>
        </p:nvPicPr>
        <p:blipFill>
          <a:blip r:embed="rId3">
            <a:alphaModFix/>
          </a:blip>
          <a:stretch>
            <a:fillRect/>
          </a:stretch>
        </p:blipFill>
        <p:spPr>
          <a:xfrm>
            <a:off x="2373701" y="2862825"/>
            <a:ext cx="4396586" cy="1857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6" name="Shape 76"/>
        <p:cNvGrpSpPr/>
        <p:nvPr/>
      </p:nvGrpSpPr>
      <p:grpSpPr>
        <a:xfrm>
          <a:off x="0" y="0"/>
          <a:ext cx="0" cy="0"/>
          <a:chOff x="0" y="0"/>
          <a:chExt cx="0" cy="0"/>
        </a:xfrm>
      </p:grpSpPr>
      <p:sp>
        <p:nvSpPr>
          <p:cNvPr id="77" name="Google Shape;77;p15"/>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78" name="Google Shape;78;p15"/>
          <p:cNvSpPr txBox="1"/>
          <p:nvPr>
            <p:ph idx="1" type="subTitle"/>
          </p:nvPr>
        </p:nvSpPr>
        <p:spPr>
          <a:xfrm>
            <a:off x="311700" y="497875"/>
            <a:ext cx="8520600" cy="1730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There are a lot of NTP’s being made:</a:t>
            </a:r>
            <a:endParaRPr b="1" sz="1600">
              <a:solidFill>
                <a:srgbClr val="073763"/>
              </a:solidFill>
              <a:latin typeface="Roboto"/>
              <a:ea typeface="Roboto"/>
              <a:cs typeface="Roboto"/>
              <a:sym typeface="Roboto"/>
            </a:endParaRPr>
          </a:p>
        </p:txBody>
      </p:sp>
      <p:sp>
        <p:nvSpPr>
          <p:cNvPr id="79" name="Google Shape;79;p15"/>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80" name="Google Shape;80;p15"/>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81" name="Google Shape;81;p15"/>
          <p:cNvSpPr txBox="1"/>
          <p:nvPr/>
        </p:nvSpPr>
        <p:spPr>
          <a:xfrm>
            <a:off x="2125150" y="1257475"/>
            <a:ext cx="3081900" cy="1423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000">
                <a:solidFill>
                  <a:srgbClr val="AD142A"/>
                </a:solidFill>
                <a:latin typeface="Roboto"/>
                <a:ea typeface="Roboto"/>
                <a:cs typeface="Roboto"/>
                <a:sym typeface="Roboto"/>
              </a:rPr>
              <a:t>- Difficult to install</a:t>
            </a:r>
            <a:endParaRPr sz="1000">
              <a:solidFill>
                <a:srgbClr val="AD142A"/>
              </a:solidFill>
              <a:latin typeface="Roboto"/>
              <a:ea typeface="Roboto"/>
              <a:cs typeface="Roboto"/>
              <a:sym typeface="Roboto"/>
            </a:endParaRPr>
          </a:p>
          <a:p>
            <a:pPr indent="0" lvl="0" marL="0" rtl="0" algn="l">
              <a:lnSpc>
                <a:spcPct val="150000"/>
              </a:lnSpc>
              <a:spcBef>
                <a:spcPts val="0"/>
              </a:spcBef>
              <a:spcAft>
                <a:spcPts val="0"/>
              </a:spcAft>
              <a:buNone/>
            </a:pPr>
            <a:r>
              <a:rPr lang="en" sz="1000">
                <a:solidFill>
                  <a:srgbClr val="AD142A"/>
                </a:solidFill>
                <a:latin typeface="Roboto"/>
                <a:ea typeface="Roboto"/>
                <a:cs typeface="Roboto"/>
                <a:sym typeface="Roboto"/>
              </a:rPr>
              <a:t>- Require GPU</a:t>
            </a:r>
            <a:endParaRPr sz="1000">
              <a:solidFill>
                <a:srgbClr val="AD142A"/>
              </a:solidFill>
              <a:latin typeface="Roboto"/>
              <a:ea typeface="Roboto"/>
              <a:cs typeface="Roboto"/>
              <a:sym typeface="Roboto"/>
            </a:endParaRPr>
          </a:p>
          <a:p>
            <a:pPr indent="0" lvl="0" marL="0" rtl="0" algn="l">
              <a:lnSpc>
                <a:spcPct val="150000"/>
              </a:lnSpc>
              <a:spcBef>
                <a:spcPts val="0"/>
              </a:spcBef>
              <a:spcAft>
                <a:spcPts val="0"/>
              </a:spcAft>
              <a:buNone/>
            </a:pPr>
            <a:r>
              <a:rPr lang="en" sz="1000">
                <a:solidFill>
                  <a:srgbClr val="AD142A"/>
                </a:solidFill>
                <a:latin typeface="Roboto"/>
                <a:ea typeface="Roboto"/>
                <a:cs typeface="Roboto"/>
                <a:sym typeface="Roboto"/>
              </a:rPr>
              <a:t>- Not user-friendly</a:t>
            </a:r>
            <a:endParaRPr sz="1000">
              <a:solidFill>
                <a:srgbClr val="AD142A"/>
              </a:solidFill>
              <a:latin typeface="Roboto"/>
              <a:ea typeface="Roboto"/>
              <a:cs typeface="Roboto"/>
              <a:sym typeface="Roboto"/>
            </a:endParaRPr>
          </a:p>
          <a:p>
            <a:pPr indent="0" lvl="0" marL="0" rtl="0" algn="l">
              <a:lnSpc>
                <a:spcPct val="150000"/>
              </a:lnSpc>
              <a:spcBef>
                <a:spcPts val="0"/>
              </a:spcBef>
              <a:spcAft>
                <a:spcPts val="0"/>
              </a:spcAft>
              <a:buNone/>
            </a:pPr>
            <a:r>
              <a:rPr lang="en" sz="1000">
                <a:solidFill>
                  <a:srgbClr val="AD142A"/>
                </a:solidFill>
                <a:latin typeface="Roboto"/>
                <a:ea typeface="Roboto"/>
                <a:cs typeface="Roboto"/>
                <a:sym typeface="Roboto"/>
              </a:rPr>
              <a:t>- Poor performance on real-world problems</a:t>
            </a:r>
            <a:endParaRPr sz="1000">
              <a:solidFill>
                <a:srgbClr val="AD142A"/>
              </a:solidFill>
              <a:latin typeface="Roboto"/>
              <a:ea typeface="Roboto"/>
              <a:cs typeface="Roboto"/>
              <a:sym typeface="Roboto"/>
            </a:endParaRPr>
          </a:p>
          <a:p>
            <a:pPr indent="0" lvl="0" marL="0" rtl="0" algn="l">
              <a:lnSpc>
                <a:spcPct val="150000"/>
              </a:lnSpc>
              <a:spcBef>
                <a:spcPts val="0"/>
              </a:spcBef>
              <a:spcAft>
                <a:spcPts val="0"/>
              </a:spcAft>
              <a:buNone/>
            </a:pPr>
            <a:r>
              <a:rPr lang="en" sz="1000">
                <a:solidFill>
                  <a:srgbClr val="AD142A"/>
                </a:solidFill>
                <a:latin typeface="Roboto"/>
                <a:ea typeface="Roboto"/>
                <a:cs typeface="Roboto"/>
                <a:sym typeface="Roboto"/>
              </a:rPr>
              <a:t>- etc.</a:t>
            </a:r>
            <a:endParaRPr sz="1000">
              <a:solidFill>
                <a:srgbClr val="AD142A"/>
              </a:solidFill>
              <a:latin typeface="Roboto"/>
              <a:ea typeface="Roboto"/>
              <a:cs typeface="Roboto"/>
              <a:sym typeface="Roboto"/>
            </a:endParaRPr>
          </a:p>
        </p:txBody>
      </p:sp>
      <p:sp>
        <p:nvSpPr>
          <p:cNvPr id="82" name="Google Shape;82;p15"/>
          <p:cNvSpPr txBox="1"/>
          <p:nvPr/>
        </p:nvSpPr>
        <p:spPr>
          <a:xfrm>
            <a:off x="311700" y="972775"/>
            <a:ext cx="7267200" cy="3609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rgbClr val="093763"/>
                </a:solidFill>
                <a:latin typeface="Roboto"/>
                <a:ea typeface="Roboto"/>
                <a:cs typeface="Roboto"/>
                <a:sym typeface="Roboto"/>
              </a:rPr>
              <a:t>However, most are not </a:t>
            </a:r>
            <a:r>
              <a:rPr b="1" lang="en" u="sng">
                <a:solidFill>
                  <a:srgbClr val="093763"/>
                </a:solidFill>
                <a:latin typeface="Roboto"/>
                <a:ea typeface="Roboto"/>
                <a:cs typeface="Roboto"/>
                <a:sym typeface="Roboto"/>
              </a:rPr>
              <a:t>practical</a:t>
            </a:r>
            <a:r>
              <a:rPr b="1" lang="en">
                <a:solidFill>
                  <a:srgbClr val="093763"/>
                </a:solidFill>
                <a:latin typeface="Roboto"/>
                <a:ea typeface="Roboto"/>
                <a:cs typeface="Roboto"/>
                <a:sym typeface="Roboto"/>
              </a:rPr>
              <a:t> for actual users to use in their formalization work.</a:t>
            </a:r>
            <a:endParaRPr sz="1200">
              <a:solidFill>
                <a:schemeClr val="dk2"/>
              </a:solidFill>
              <a:latin typeface="Roboto"/>
              <a:ea typeface="Roboto"/>
              <a:cs typeface="Roboto"/>
              <a:sym typeface="Roboto"/>
            </a:endParaRPr>
          </a:p>
        </p:txBody>
      </p:sp>
      <p:sp>
        <p:nvSpPr>
          <p:cNvPr id="83" name="Google Shape;83;p15"/>
          <p:cNvSpPr txBox="1"/>
          <p:nvPr/>
        </p:nvSpPr>
        <p:spPr>
          <a:xfrm>
            <a:off x="311700" y="3486150"/>
            <a:ext cx="7267200" cy="1176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rgbClr val="093763"/>
                </a:solidFill>
                <a:latin typeface="Roboto"/>
                <a:ea typeface="Roboto"/>
                <a:cs typeface="Roboto"/>
                <a:sym typeface="Roboto"/>
              </a:rPr>
              <a:t>So, most formalizers use:</a:t>
            </a:r>
            <a:endParaRPr b="1">
              <a:solidFill>
                <a:srgbClr val="093763"/>
              </a:solidFill>
              <a:latin typeface="Roboto"/>
              <a:ea typeface="Roboto"/>
              <a:cs typeface="Roboto"/>
              <a:sym typeface="Roboto"/>
            </a:endParaRPr>
          </a:p>
          <a:p>
            <a:pPr indent="0" lvl="0" marL="0" rtl="0" algn="l">
              <a:lnSpc>
                <a:spcPct val="150000"/>
              </a:lnSpc>
              <a:spcBef>
                <a:spcPts val="0"/>
              </a:spcBef>
              <a:spcAft>
                <a:spcPts val="0"/>
              </a:spcAft>
              <a:buNone/>
            </a:pPr>
            <a:r>
              <a:rPr lang="en" sz="1200">
                <a:solidFill>
                  <a:srgbClr val="093763"/>
                </a:solidFill>
                <a:latin typeface="Roboto"/>
                <a:ea typeface="Roboto"/>
                <a:cs typeface="Roboto"/>
                <a:sym typeface="Roboto"/>
              </a:rPr>
              <a:t>- symbolic methods (not an NTP, just a specialized hammer)</a:t>
            </a:r>
            <a:endParaRPr sz="1200">
              <a:solidFill>
                <a:srgbClr val="093763"/>
              </a:solidFill>
              <a:latin typeface="Roboto"/>
              <a:ea typeface="Roboto"/>
              <a:cs typeface="Roboto"/>
              <a:sym typeface="Roboto"/>
            </a:endParaRPr>
          </a:p>
          <a:p>
            <a:pPr indent="0" lvl="0" marL="0" rtl="0" algn="l">
              <a:lnSpc>
                <a:spcPct val="150000"/>
              </a:lnSpc>
              <a:spcBef>
                <a:spcPts val="0"/>
              </a:spcBef>
              <a:spcAft>
                <a:spcPts val="0"/>
              </a:spcAft>
              <a:buNone/>
            </a:pPr>
            <a:r>
              <a:rPr lang="en" sz="1200">
                <a:solidFill>
                  <a:srgbClr val="093763"/>
                </a:solidFill>
                <a:latin typeface="Roboto"/>
                <a:ea typeface="Roboto"/>
                <a:cs typeface="Roboto"/>
                <a:sym typeface="Roboto"/>
              </a:rPr>
              <a:t>- Github Copilot + Claude</a:t>
            </a:r>
            <a:endParaRPr sz="1200">
              <a:solidFill>
                <a:srgbClr val="093763"/>
              </a:solidFill>
              <a:latin typeface="Roboto"/>
              <a:ea typeface="Roboto"/>
              <a:cs typeface="Roboto"/>
              <a:sym typeface="Roboto"/>
            </a:endParaRPr>
          </a:p>
          <a:p>
            <a:pPr indent="0" lvl="0" marL="0" rtl="0" algn="l">
              <a:lnSpc>
                <a:spcPct val="150000"/>
              </a:lnSpc>
              <a:spcBef>
                <a:spcPts val="0"/>
              </a:spcBef>
              <a:spcAft>
                <a:spcPts val="0"/>
              </a:spcAft>
              <a:buNone/>
            </a:pPr>
            <a:r>
              <a:rPr lang="en" sz="1200">
                <a:solidFill>
                  <a:srgbClr val="093763"/>
                </a:solidFill>
                <a:latin typeface="Roboto"/>
                <a:ea typeface="Roboto"/>
                <a:cs typeface="Roboto"/>
                <a:sym typeface="Roboto"/>
              </a:rPr>
              <a:t>- (and a few use LeanCopilot, LLMLean, etc.)</a:t>
            </a:r>
            <a:endParaRPr sz="1200">
              <a:solidFill>
                <a:srgbClr val="093763"/>
              </a:solidFill>
              <a:latin typeface="Roboto"/>
              <a:ea typeface="Roboto"/>
              <a:cs typeface="Roboto"/>
              <a:sym typeface="Roboto"/>
            </a:endParaRPr>
          </a:p>
        </p:txBody>
      </p:sp>
      <p:pic>
        <p:nvPicPr>
          <p:cNvPr id="84" name="Google Shape;84;p15"/>
          <p:cNvPicPr preferRelativeResize="0"/>
          <p:nvPr/>
        </p:nvPicPr>
        <p:blipFill>
          <a:blip r:embed="rId3">
            <a:alphaModFix/>
          </a:blip>
          <a:stretch>
            <a:fillRect/>
          </a:stretch>
        </p:blipFill>
        <p:spPr>
          <a:xfrm>
            <a:off x="3467200" y="2386990"/>
            <a:ext cx="5365092" cy="13250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4" name="Shape 374"/>
        <p:cNvGrpSpPr/>
        <p:nvPr/>
      </p:nvGrpSpPr>
      <p:grpSpPr>
        <a:xfrm>
          <a:off x="0" y="0"/>
          <a:ext cx="0" cy="0"/>
          <a:chOff x="0" y="0"/>
          <a:chExt cx="0" cy="0"/>
        </a:xfrm>
      </p:grpSpPr>
      <p:sp>
        <p:nvSpPr>
          <p:cNvPr id="375" name="Google Shape;375;p42"/>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376" name="Google Shape;376;p42"/>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Goedel-Prover: Architecture (Expert Iteration)</a:t>
            </a:r>
            <a:endParaRPr b="1" sz="1600">
              <a:solidFill>
                <a:srgbClr val="073763"/>
              </a:solidFill>
              <a:latin typeface="Roboto"/>
              <a:ea typeface="Roboto"/>
              <a:cs typeface="Roboto"/>
              <a:sym typeface="Roboto"/>
            </a:endParaRPr>
          </a:p>
        </p:txBody>
      </p:sp>
      <p:sp>
        <p:nvSpPr>
          <p:cNvPr id="377" name="Google Shape;377;p42"/>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78" name="Google Shape;378;p42"/>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79" name="Google Shape;379;p42"/>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380" name="Google Shape;380;p42"/>
          <p:cNvSpPr txBox="1"/>
          <p:nvPr/>
        </p:nvSpPr>
        <p:spPr>
          <a:xfrm>
            <a:off x="431550" y="3524275"/>
            <a:ext cx="8280900" cy="1051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Uses DeepSeek-Prover-V1.5-RL to generate 16 proofs for each statement. Then verify these proofs with the Lean compiler. If at least one proof solves the statement, we retain one proof per statement. In cases where multiple proofs are available, randomly sample one solution. </a:t>
            </a:r>
            <a:endParaRPr sz="1200">
              <a:solidFill>
                <a:schemeClr val="dk2"/>
              </a:solidFill>
              <a:latin typeface="Roboto"/>
              <a:ea typeface="Roboto"/>
              <a:cs typeface="Roboto"/>
              <a:sym typeface="Roboto"/>
            </a:endParaRPr>
          </a:p>
          <a:p>
            <a:pPr indent="-304800" lvl="0" marL="457200" rtl="0" algn="l">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These collected proofs are used for supervised fine-tuning (SFT) based on DeepSeek-Prover-V1.5-Base, resulting in the iter-1 prover. </a:t>
            </a:r>
            <a:endParaRPr sz="1200">
              <a:solidFill>
                <a:schemeClr val="dk2"/>
              </a:solidFill>
              <a:latin typeface="Roboto"/>
              <a:ea typeface="Roboto"/>
              <a:cs typeface="Roboto"/>
              <a:sym typeface="Roboto"/>
            </a:endParaRPr>
          </a:p>
          <a:p>
            <a:pPr indent="-304800" lvl="0" marL="457200" rtl="0" algn="l">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Repeat!</a:t>
            </a:r>
            <a:endParaRPr sz="1200">
              <a:solidFill>
                <a:schemeClr val="dk2"/>
              </a:solidFill>
              <a:latin typeface="Roboto"/>
              <a:ea typeface="Roboto"/>
              <a:cs typeface="Roboto"/>
              <a:sym typeface="Roboto"/>
            </a:endParaRPr>
          </a:p>
        </p:txBody>
      </p:sp>
      <p:pic>
        <p:nvPicPr>
          <p:cNvPr id="381" name="Google Shape;381;p42"/>
          <p:cNvPicPr preferRelativeResize="0"/>
          <p:nvPr/>
        </p:nvPicPr>
        <p:blipFill>
          <a:blip r:embed="rId3">
            <a:alphaModFix/>
          </a:blip>
          <a:stretch>
            <a:fillRect/>
          </a:stretch>
        </p:blipFill>
        <p:spPr>
          <a:xfrm>
            <a:off x="1912599" y="966525"/>
            <a:ext cx="5217456" cy="2557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85" name="Shape 385"/>
        <p:cNvGrpSpPr/>
        <p:nvPr/>
      </p:nvGrpSpPr>
      <p:grpSpPr>
        <a:xfrm>
          <a:off x="0" y="0"/>
          <a:ext cx="0" cy="0"/>
          <a:chOff x="0" y="0"/>
          <a:chExt cx="0" cy="0"/>
        </a:xfrm>
      </p:grpSpPr>
      <p:sp>
        <p:nvSpPr>
          <p:cNvPr id="386" name="Google Shape;386;p43"/>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387" name="Google Shape;387;p43"/>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Goedel-Prover: Results</a:t>
            </a:r>
            <a:endParaRPr b="1" sz="1600">
              <a:solidFill>
                <a:srgbClr val="073763"/>
              </a:solidFill>
              <a:latin typeface="Roboto"/>
              <a:ea typeface="Roboto"/>
              <a:cs typeface="Roboto"/>
              <a:sym typeface="Roboto"/>
            </a:endParaRPr>
          </a:p>
        </p:txBody>
      </p:sp>
      <p:sp>
        <p:nvSpPr>
          <p:cNvPr id="388" name="Google Shape;388;p43"/>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89" name="Google Shape;389;p43"/>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90" name="Google Shape;390;p43"/>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391" name="Google Shape;391;p43"/>
          <p:cNvPicPr preferRelativeResize="0"/>
          <p:nvPr/>
        </p:nvPicPr>
        <p:blipFill>
          <a:blip r:embed="rId3">
            <a:alphaModFix/>
          </a:blip>
          <a:stretch>
            <a:fillRect/>
          </a:stretch>
        </p:blipFill>
        <p:spPr>
          <a:xfrm>
            <a:off x="2138563" y="896575"/>
            <a:ext cx="4866875" cy="2361626"/>
          </a:xfrm>
          <a:prstGeom prst="rect">
            <a:avLst/>
          </a:prstGeom>
          <a:noFill/>
          <a:ln>
            <a:noFill/>
          </a:ln>
        </p:spPr>
      </p:pic>
      <p:pic>
        <p:nvPicPr>
          <p:cNvPr id="392" name="Google Shape;392;p43"/>
          <p:cNvPicPr preferRelativeResize="0"/>
          <p:nvPr/>
        </p:nvPicPr>
        <p:blipFill>
          <a:blip r:embed="rId4">
            <a:alphaModFix/>
          </a:blip>
          <a:stretch>
            <a:fillRect/>
          </a:stretch>
        </p:blipFill>
        <p:spPr>
          <a:xfrm>
            <a:off x="1299650" y="3109775"/>
            <a:ext cx="6544699" cy="16816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6" name="Shape 396"/>
        <p:cNvGrpSpPr/>
        <p:nvPr/>
      </p:nvGrpSpPr>
      <p:grpSpPr>
        <a:xfrm>
          <a:off x="0" y="0"/>
          <a:ext cx="0" cy="0"/>
          <a:chOff x="0" y="0"/>
          <a:chExt cx="0" cy="0"/>
        </a:xfrm>
      </p:grpSpPr>
      <p:sp>
        <p:nvSpPr>
          <p:cNvPr id="397" name="Google Shape;397;p44"/>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398" name="Google Shape;398;p44"/>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Goedel-Prover: Results</a:t>
            </a:r>
            <a:endParaRPr b="1" sz="1600">
              <a:solidFill>
                <a:srgbClr val="073763"/>
              </a:solidFill>
              <a:latin typeface="Roboto"/>
              <a:ea typeface="Roboto"/>
              <a:cs typeface="Roboto"/>
              <a:sym typeface="Roboto"/>
            </a:endParaRPr>
          </a:p>
        </p:txBody>
      </p:sp>
      <p:sp>
        <p:nvSpPr>
          <p:cNvPr id="399" name="Google Shape;399;p44"/>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00" name="Google Shape;400;p44"/>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01" name="Google Shape;401;p44"/>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402" name="Google Shape;402;p44"/>
          <p:cNvPicPr preferRelativeResize="0"/>
          <p:nvPr/>
        </p:nvPicPr>
        <p:blipFill>
          <a:blip r:embed="rId3">
            <a:alphaModFix/>
          </a:blip>
          <a:stretch>
            <a:fillRect/>
          </a:stretch>
        </p:blipFill>
        <p:spPr>
          <a:xfrm>
            <a:off x="314175" y="896575"/>
            <a:ext cx="4015409" cy="3883000"/>
          </a:xfrm>
          <a:prstGeom prst="rect">
            <a:avLst/>
          </a:prstGeom>
          <a:noFill/>
          <a:ln>
            <a:noFill/>
          </a:ln>
        </p:spPr>
      </p:pic>
      <p:pic>
        <p:nvPicPr>
          <p:cNvPr id="403" name="Google Shape;403;p44"/>
          <p:cNvPicPr preferRelativeResize="0"/>
          <p:nvPr/>
        </p:nvPicPr>
        <p:blipFill>
          <a:blip r:embed="rId4">
            <a:alphaModFix/>
          </a:blip>
          <a:stretch>
            <a:fillRect/>
          </a:stretch>
        </p:blipFill>
        <p:spPr>
          <a:xfrm>
            <a:off x="4698750" y="1252837"/>
            <a:ext cx="3857799" cy="317048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7" name="Shape 407"/>
        <p:cNvGrpSpPr/>
        <p:nvPr/>
      </p:nvGrpSpPr>
      <p:grpSpPr>
        <a:xfrm>
          <a:off x="0" y="0"/>
          <a:ext cx="0" cy="0"/>
          <a:chOff x="0" y="0"/>
          <a:chExt cx="0" cy="0"/>
        </a:xfrm>
      </p:grpSpPr>
      <p:sp>
        <p:nvSpPr>
          <p:cNvPr id="408" name="Google Shape;408;p45"/>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409" name="Google Shape;409;p45"/>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Goedel-Prover: Results</a:t>
            </a:r>
            <a:endParaRPr b="1" sz="1600">
              <a:solidFill>
                <a:srgbClr val="073763"/>
              </a:solidFill>
              <a:latin typeface="Roboto"/>
              <a:ea typeface="Roboto"/>
              <a:cs typeface="Roboto"/>
              <a:sym typeface="Roboto"/>
            </a:endParaRPr>
          </a:p>
        </p:txBody>
      </p:sp>
      <p:sp>
        <p:nvSpPr>
          <p:cNvPr id="410" name="Google Shape;410;p45"/>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11" name="Google Shape;411;p45"/>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12" name="Google Shape;412;p45"/>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413" name="Google Shape;413;p45"/>
          <p:cNvPicPr preferRelativeResize="0"/>
          <p:nvPr/>
        </p:nvPicPr>
        <p:blipFill>
          <a:blip r:embed="rId3">
            <a:alphaModFix/>
          </a:blip>
          <a:stretch>
            <a:fillRect/>
          </a:stretch>
        </p:blipFill>
        <p:spPr>
          <a:xfrm>
            <a:off x="1917011" y="896575"/>
            <a:ext cx="5309984" cy="2551875"/>
          </a:xfrm>
          <a:prstGeom prst="rect">
            <a:avLst/>
          </a:prstGeom>
          <a:noFill/>
          <a:ln>
            <a:noFill/>
          </a:ln>
        </p:spPr>
      </p:pic>
      <p:pic>
        <p:nvPicPr>
          <p:cNvPr id="414" name="Google Shape;414;p45"/>
          <p:cNvPicPr preferRelativeResize="0"/>
          <p:nvPr/>
        </p:nvPicPr>
        <p:blipFill rotWithShape="1">
          <a:blip r:embed="rId4">
            <a:alphaModFix/>
          </a:blip>
          <a:srcRect b="0" l="0" r="0" t="5069"/>
          <a:stretch/>
        </p:blipFill>
        <p:spPr>
          <a:xfrm>
            <a:off x="1253825" y="3364150"/>
            <a:ext cx="6636350" cy="1403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8" name="Shape 418"/>
        <p:cNvGrpSpPr/>
        <p:nvPr/>
      </p:nvGrpSpPr>
      <p:grpSpPr>
        <a:xfrm>
          <a:off x="0" y="0"/>
          <a:ext cx="0" cy="0"/>
          <a:chOff x="0" y="0"/>
          <a:chExt cx="0" cy="0"/>
        </a:xfrm>
      </p:grpSpPr>
      <p:sp>
        <p:nvSpPr>
          <p:cNvPr id="419" name="Google Shape;419;p46"/>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420" name="Google Shape;420;p46"/>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Goedel-Prover: Architecture (Results)</a:t>
            </a:r>
            <a:endParaRPr b="1" sz="1600">
              <a:solidFill>
                <a:srgbClr val="073763"/>
              </a:solidFill>
              <a:latin typeface="Roboto"/>
              <a:ea typeface="Roboto"/>
              <a:cs typeface="Roboto"/>
              <a:sym typeface="Roboto"/>
            </a:endParaRPr>
          </a:p>
        </p:txBody>
      </p:sp>
      <p:sp>
        <p:nvSpPr>
          <p:cNvPr id="421" name="Google Shape;421;p46"/>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22" name="Google Shape;422;p46"/>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23" name="Google Shape;423;p46"/>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424" name="Google Shape;424;p46"/>
          <p:cNvPicPr preferRelativeResize="0"/>
          <p:nvPr/>
        </p:nvPicPr>
        <p:blipFill>
          <a:blip r:embed="rId3">
            <a:alphaModFix/>
          </a:blip>
          <a:stretch>
            <a:fillRect/>
          </a:stretch>
        </p:blipFill>
        <p:spPr>
          <a:xfrm>
            <a:off x="1115425" y="1807709"/>
            <a:ext cx="6913126" cy="2244350"/>
          </a:xfrm>
          <a:prstGeom prst="rect">
            <a:avLst/>
          </a:prstGeom>
          <a:noFill/>
          <a:ln>
            <a:noFill/>
          </a:ln>
        </p:spPr>
      </p:pic>
      <p:pic>
        <p:nvPicPr>
          <p:cNvPr id="425" name="Google Shape;425;p46"/>
          <p:cNvPicPr preferRelativeResize="0"/>
          <p:nvPr/>
        </p:nvPicPr>
        <p:blipFill>
          <a:blip r:embed="rId4">
            <a:alphaModFix/>
          </a:blip>
          <a:stretch>
            <a:fillRect/>
          </a:stretch>
        </p:blipFill>
        <p:spPr>
          <a:xfrm>
            <a:off x="564965" y="886737"/>
            <a:ext cx="8014070" cy="337001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9" name="Shape 429"/>
        <p:cNvGrpSpPr/>
        <p:nvPr/>
      </p:nvGrpSpPr>
      <p:grpSpPr>
        <a:xfrm>
          <a:off x="0" y="0"/>
          <a:ext cx="0" cy="0"/>
          <a:chOff x="0" y="0"/>
          <a:chExt cx="0" cy="0"/>
        </a:xfrm>
      </p:grpSpPr>
      <p:sp>
        <p:nvSpPr>
          <p:cNvPr id="430" name="Google Shape;430;p47"/>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431" name="Google Shape;431;p47"/>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Goedel-Prover: Results</a:t>
            </a:r>
            <a:endParaRPr b="1" sz="1600">
              <a:solidFill>
                <a:srgbClr val="073763"/>
              </a:solidFill>
              <a:latin typeface="Roboto"/>
              <a:ea typeface="Roboto"/>
              <a:cs typeface="Roboto"/>
              <a:sym typeface="Roboto"/>
            </a:endParaRPr>
          </a:p>
        </p:txBody>
      </p:sp>
      <p:sp>
        <p:nvSpPr>
          <p:cNvPr id="432" name="Google Shape;432;p47"/>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33" name="Google Shape;433;p47"/>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34" name="Google Shape;434;p47"/>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435" name="Google Shape;435;p47"/>
          <p:cNvPicPr preferRelativeResize="0"/>
          <p:nvPr/>
        </p:nvPicPr>
        <p:blipFill>
          <a:blip r:embed="rId3">
            <a:alphaModFix/>
          </a:blip>
          <a:stretch>
            <a:fillRect/>
          </a:stretch>
        </p:blipFill>
        <p:spPr>
          <a:xfrm>
            <a:off x="1115425" y="1807709"/>
            <a:ext cx="6913126" cy="22443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39" name="Shape 439"/>
        <p:cNvGrpSpPr/>
        <p:nvPr/>
      </p:nvGrpSpPr>
      <p:grpSpPr>
        <a:xfrm>
          <a:off x="0" y="0"/>
          <a:ext cx="0" cy="0"/>
          <a:chOff x="0" y="0"/>
          <a:chExt cx="0" cy="0"/>
        </a:xfrm>
      </p:grpSpPr>
      <p:sp>
        <p:nvSpPr>
          <p:cNvPr id="440" name="Google Shape;440;p48"/>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441" name="Google Shape;441;p48"/>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Other Works</a:t>
            </a:r>
            <a:endParaRPr b="1" sz="1600">
              <a:solidFill>
                <a:srgbClr val="073763"/>
              </a:solidFill>
              <a:latin typeface="Roboto"/>
              <a:ea typeface="Roboto"/>
              <a:cs typeface="Roboto"/>
              <a:sym typeface="Roboto"/>
            </a:endParaRPr>
          </a:p>
        </p:txBody>
      </p:sp>
      <p:sp>
        <p:nvSpPr>
          <p:cNvPr id="442" name="Google Shape;442;p48"/>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43" name="Google Shape;443;p48"/>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44" name="Google Shape;444;p48"/>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445" name="Google Shape;445;p48"/>
          <p:cNvSpPr txBox="1"/>
          <p:nvPr/>
        </p:nvSpPr>
        <p:spPr>
          <a:xfrm>
            <a:off x="431550" y="911575"/>
            <a:ext cx="4381500" cy="351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93763"/>
                </a:solidFill>
                <a:latin typeface="Roboto"/>
                <a:ea typeface="Roboto"/>
                <a:cs typeface="Roboto"/>
                <a:sym typeface="Roboto"/>
              </a:rPr>
              <a:t>These are powerful methods to address the data problem, but there are many others that address other challenges as well:</a:t>
            </a:r>
            <a:endParaRPr b="1">
              <a:solidFill>
                <a:srgbClr val="093763"/>
              </a:solidFill>
              <a:latin typeface="Roboto"/>
              <a:ea typeface="Roboto"/>
              <a:cs typeface="Roboto"/>
              <a:sym typeface="Roboto"/>
            </a:endParaRPr>
          </a:p>
          <a:p>
            <a:pPr indent="-298450" lvl="0" marL="457200" rtl="0" algn="l">
              <a:lnSpc>
                <a:spcPct val="115000"/>
              </a:lnSpc>
              <a:spcBef>
                <a:spcPts val="1200"/>
              </a:spcBef>
              <a:spcAft>
                <a:spcPts val="0"/>
              </a:spcAft>
              <a:buClr>
                <a:schemeClr val="dk1"/>
              </a:buClr>
              <a:buSzPts val="1100"/>
              <a:buChar char="●"/>
            </a:pPr>
            <a:r>
              <a:rPr b="1" lang="en" sz="1100">
                <a:solidFill>
                  <a:schemeClr val="dk1"/>
                </a:solidFill>
              </a:rPr>
              <a:t>Proof Generation</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Deepseek-Prover-1.5: MCTS</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HTPS</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DT-Prover, LeanProgress: MCTS guided by expected number of tactics to solve goal</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Library Learning</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Minimo (kinda)</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MaLARea: Conjecturer/Prover with library building</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Premise Selection</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HOLLight, HOL(y) Hammer</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Machine-Learned Premise Selection: Trains embeddings for Lean premises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Online RL</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ABEL, Alphaproof: test-time variant generation online RL</a:t>
            </a:r>
            <a:endParaRPr sz="1200">
              <a:solidFill>
                <a:schemeClr val="dk2"/>
              </a:solidFill>
              <a:latin typeface="Roboto"/>
              <a:ea typeface="Roboto"/>
              <a:cs typeface="Roboto"/>
              <a:sym typeface="Roboto"/>
            </a:endParaRPr>
          </a:p>
        </p:txBody>
      </p:sp>
      <p:pic>
        <p:nvPicPr>
          <p:cNvPr id="446" name="Google Shape;446;p48"/>
          <p:cNvPicPr preferRelativeResize="0"/>
          <p:nvPr/>
        </p:nvPicPr>
        <p:blipFill>
          <a:blip r:embed="rId3">
            <a:alphaModFix/>
          </a:blip>
          <a:stretch>
            <a:fillRect/>
          </a:stretch>
        </p:blipFill>
        <p:spPr>
          <a:xfrm>
            <a:off x="4704100" y="2039912"/>
            <a:ext cx="3984200" cy="12551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0" name="Shape 450"/>
        <p:cNvGrpSpPr/>
        <p:nvPr/>
      </p:nvGrpSpPr>
      <p:grpSpPr>
        <a:xfrm>
          <a:off x="0" y="0"/>
          <a:ext cx="0" cy="0"/>
          <a:chOff x="0" y="0"/>
          <a:chExt cx="0" cy="0"/>
        </a:xfrm>
      </p:grpSpPr>
      <p:sp>
        <p:nvSpPr>
          <p:cNvPr id="451" name="Google Shape;451;p49"/>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452" name="Google Shape;452;p49"/>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Towards</a:t>
            </a:r>
            <a:r>
              <a:rPr b="1" lang="en" sz="1600">
                <a:solidFill>
                  <a:srgbClr val="073763"/>
                </a:solidFill>
                <a:latin typeface="Roboto"/>
                <a:ea typeface="Roboto"/>
                <a:cs typeface="Roboto"/>
                <a:sym typeface="Roboto"/>
              </a:rPr>
              <a:t> A Proposal (General Discussion)</a:t>
            </a:r>
            <a:endParaRPr b="1" sz="1600">
              <a:solidFill>
                <a:srgbClr val="073763"/>
              </a:solidFill>
              <a:latin typeface="Roboto"/>
              <a:ea typeface="Roboto"/>
              <a:cs typeface="Roboto"/>
              <a:sym typeface="Roboto"/>
            </a:endParaRPr>
          </a:p>
        </p:txBody>
      </p:sp>
      <p:sp>
        <p:nvSpPr>
          <p:cNvPr id="453" name="Google Shape;453;p49"/>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54" name="Google Shape;454;p49"/>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455" name="Google Shape;455;p49"/>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456" name="Google Shape;456;p49"/>
          <p:cNvSpPr txBox="1"/>
          <p:nvPr/>
        </p:nvSpPr>
        <p:spPr>
          <a:xfrm>
            <a:off x="431550" y="911575"/>
            <a:ext cx="8256900" cy="351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93763"/>
                </a:solidFill>
                <a:latin typeface="Roboto"/>
                <a:ea typeface="Roboto"/>
                <a:cs typeface="Roboto"/>
                <a:sym typeface="Roboto"/>
              </a:rPr>
              <a:t>Some thoughts:</a:t>
            </a:r>
            <a:endParaRPr b="1">
              <a:solidFill>
                <a:srgbClr val="093763"/>
              </a:solidFill>
              <a:latin typeface="Roboto"/>
              <a:ea typeface="Roboto"/>
              <a:cs typeface="Roboto"/>
              <a:sym typeface="Roboto"/>
            </a:endParaRPr>
          </a:p>
          <a:p>
            <a:pPr indent="-298450" lvl="0" marL="457200" rtl="0" algn="l">
              <a:lnSpc>
                <a:spcPct val="115000"/>
              </a:lnSpc>
              <a:spcBef>
                <a:spcPts val="1200"/>
              </a:spcBef>
              <a:spcAft>
                <a:spcPts val="0"/>
              </a:spcAft>
              <a:buClr>
                <a:schemeClr val="dk1"/>
              </a:buClr>
              <a:buSzPts val="1100"/>
              <a:buChar char="●"/>
            </a:pPr>
            <a:r>
              <a:rPr b="1" lang="en" sz="1100">
                <a:solidFill>
                  <a:schemeClr val="dk1"/>
                </a:solidFill>
              </a:rPr>
              <a:t>Goedel-Prover</a:t>
            </a:r>
            <a:r>
              <a:rPr lang="en" sz="1100">
                <a:solidFill>
                  <a:schemeClr val="dk1"/>
                </a:solidFill>
              </a:rPr>
              <a:t> uses scale as its main advantage, as facilitated by the giant </a:t>
            </a:r>
            <a:r>
              <a:rPr lang="en" sz="1100">
                <a:solidFill>
                  <a:schemeClr val="dk1"/>
                </a:solidFill>
              </a:rPr>
              <a:t>(informal) </a:t>
            </a:r>
            <a:r>
              <a:rPr lang="en" sz="1100">
                <a:solidFill>
                  <a:schemeClr val="dk1"/>
                </a:solidFill>
              </a:rPr>
              <a:t>Numina corpus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STP</a:t>
            </a:r>
            <a:r>
              <a:rPr lang="en" sz="1100">
                <a:solidFill>
                  <a:schemeClr val="dk1"/>
                </a:solidFill>
              </a:rPr>
              <a:t> uses RL and the conjecturer-prover system to not need as large of an initial corpus, but ends up self-generating around the same amount</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STP’s conjecturing system is quite naive (lemma-similarity)</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Conjectured lemmas are really only for data </a:t>
            </a:r>
            <a:r>
              <a:rPr lang="en" sz="1100">
                <a:solidFill>
                  <a:schemeClr val="dk1"/>
                </a:solidFill>
              </a:rPr>
              <a:t>augmentation –</a:t>
            </a:r>
            <a:r>
              <a:rPr lang="en" sz="1100">
                <a:solidFill>
                  <a:schemeClr val="dk1"/>
                </a:solidFill>
              </a:rPr>
              <a:t> not for genuine generalization, usefulness, etc.</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Conjectured theorems are not stored for library learning/premise selection</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STP and Goedel both employ full-proof generation, could get better performance from tree search</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Neither STP, Goedel track context of theorems (so less extensible to full-scale projects for users to use)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Neither STP, Goedel usable at a user-facing level</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Should be possible to grant STP access to more tactics and extend the self-play process into test-time for Online RL.</a:t>
            </a:r>
            <a:endParaRPr sz="1200">
              <a:solidFill>
                <a:schemeClr val="dk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8" name="Shape 88"/>
        <p:cNvGrpSpPr/>
        <p:nvPr/>
      </p:nvGrpSpPr>
      <p:grpSpPr>
        <a:xfrm>
          <a:off x="0" y="0"/>
          <a:ext cx="0" cy="0"/>
          <a:chOff x="0" y="0"/>
          <a:chExt cx="0" cy="0"/>
        </a:xfrm>
      </p:grpSpPr>
      <p:sp>
        <p:nvSpPr>
          <p:cNvPr id="89" name="Google Shape;89;p16"/>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90" name="Google Shape;90;p16"/>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How to make a (useful) theorem prover</a:t>
            </a:r>
            <a:endParaRPr b="1" sz="1600">
              <a:solidFill>
                <a:srgbClr val="073763"/>
              </a:solidFill>
              <a:latin typeface="Roboto"/>
              <a:ea typeface="Roboto"/>
              <a:cs typeface="Roboto"/>
              <a:sym typeface="Roboto"/>
            </a:endParaRPr>
          </a:p>
        </p:txBody>
      </p:sp>
      <p:sp>
        <p:nvSpPr>
          <p:cNvPr id="91" name="Google Shape;91;p16"/>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92" name="Google Shape;92;p16"/>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93" name="Google Shape;93;p16"/>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94" name="Google Shape;94;p16"/>
          <p:cNvSpPr txBox="1"/>
          <p:nvPr/>
        </p:nvSpPr>
        <p:spPr>
          <a:xfrm>
            <a:off x="4572000" y="820375"/>
            <a:ext cx="4116300" cy="37509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Goedel-Prover</a:t>
            </a:r>
            <a:endParaRPr sz="1200">
              <a:solidFill>
                <a:schemeClr val="dk2"/>
              </a:solidFill>
              <a:latin typeface="Roboto"/>
              <a:ea typeface="Roboto"/>
              <a:cs typeface="Roboto"/>
              <a:sym typeface="Roboto"/>
            </a:endParaRPr>
          </a:p>
          <a:p>
            <a:pPr indent="-304800" lvl="1" marL="914400" rtl="0" algn="l">
              <a:lnSpc>
                <a:spcPct val="150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Architecture</a:t>
            </a:r>
            <a:endParaRPr sz="1200">
              <a:solidFill>
                <a:schemeClr val="dk2"/>
              </a:solidFill>
              <a:latin typeface="Roboto"/>
              <a:ea typeface="Roboto"/>
              <a:cs typeface="Roboto"/>
              <a:sym typeface="Roboto"/>
            </a:endParaRPr>
          </a:p>
          <a:p>
            <a:pPr indent="-304800" lvl="2" marL="1371600" rtl="0" algn="l">
              <a:lnSpc>
                <a:spcPct val="150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Autoformalization</a:t>
            </a:r>
            <a:endParaRPr sz="1200">
              <a:solidFill>
                <a:schemeClr val="dk2"/>
              </a:solidFill>
              <a:latin typeface="Roboto"/>
              <a:ea typeface="Roboto"/>
              <a:cs typeface="Roboto"/>
              <a:sym typeface="Roboto"/>
            </a:endParaRPr>
          </a:p>
          <a:p>
            <a:pPr indent="-304800" lvl="2" marL="1371600" rtl="0" algn="l">
              <a:lnSpc>
                <a:spcPct val="150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Expert Iteration</a:t>
            </a:r>
            <a:endParaRPr sz="1200">
              <a:solidFill>
                <a:schemeClr val="dk2"/>
              </a:solidFill>
              <a:latin typeface="Roboto"/>
              <a:ea typeface="Roboto"/>
              <a:cs typeface="Roboto"/>
              <a:sym typeface="Roboto"/>
            </a:endParaRPr>
          </a:p>
          <a:p>
            <a:pPr indent="-304800" lvl="1" marL="914400" rtl="0" algn="l">
              <a:lnSpc>
                <a:spcPct val="150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Results</a:t>
            </a:r>
            <a:endParaRPr sz="1200">
              <a:solidFill>
                <a:schemeClr val="dk2"/>
              </a:solidFill>
              <a:latin typeface="Roboto"/>
              <a:ea typeface="Roboto"/>
              <a:cs typeface="Roboto"/>
              <a:sym typeface="Roboto"/>
            </a:endParaRPr>
          </a:p>
          <a:p>
            <a:pPr indent="-304800" lvl="0" marL="457200" rtl="0" algn="l">
              <a:lnSpc>
                <a:spcPct val="150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Other notable works</a:t>
            </a:r>
            <a:endParaRPr sz="1200">
              <a:solidFill>
                <a:schemeClr val="dk2"/>
              </a:solidFill>
              <a:latin typeface="Roboto"/>
              <a:ea typeface="Roboto"/>
              <a:cs typeface="Roboto"/>
              <a:sym typeface="Roboto"/>
            </a:endParaRPr>
          </a:p>
          <a:p>
            <a:pPr indent="-304800" lvl="0" marL="457200" rtl="0" algn="l">
              <a:lnSpc>
                <a:spcPct val="150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A Proposal</a:t>
            </a:r>
            <a:endParaRPr sz="1800">
              <a:solidFill>
                <a:schemeClr val="dk2"/>
              </a:solidFill>
            </a:endParaRPr>
          </a:p>
        </p:txBody>
      </p:sp>
      <p:sp>
        <p:nvSpPr>
          <p:cNvPr id="95" name="Google Shape;95;p16"/>
          <p:cNvSpPr txBox="1"/>
          <p:nvPr/>
        </p:nvSpPr>
        <p:spPr>
          <a:xfrm>
            <a:off x="311700" y="820375"/>
            <a:ext cx="4260300" cy="37509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Preliminaries</a:t>
            </a:r>
            <a:endParaRPr sz="1200">
              <a:solidFill>
                <a:schemeClr val="dk2"/>
              </a:solidFill>
              <a:latin typeface="Roboto"/>
              <a:ea typeface="Roboto"/>
              <a:cs typeface="Roboto"/>
              <a:sym typeface="Roboto"/>
            </a:endParaRPr>
          </a:p>
          <a:p>
            <a:pPr indent="-304800" lvl="1" marL="914400" rtl="0" algn="l">
              <a:lnSpc>
                <a:spcPct val="150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Interactive theorem proving in Lean</a:t>
            </a:r>
            <a:endParaRPr sz="1200">
              <a:solidFill>
                <a:schemeClr val="dk2"/>
              </a:solidFill>
              <a:latin typeface="Roboto"/>
              <a:ea typeface="Roboto"/>
              <a:cs typeface="Roboto"/>
              <a:sym typeface="Roboto"/>
            </a:endParaRPr>
          </a:p>
          <a:p>
            <a:pPr indent="-304800" lvl="1" marL="914400" rtl="0" algn="l">
              <a:lnSpc>
                <a:spcPct val="150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What is useful?</a:t>
            </a:r>
            <a:endParaRPr sz="1200">
              <a:solidFill>
                <a:schemeClr val="dk2"/>
              </a:solidFill>
              <a:latin typeface="Roboto"/>
              <a:ea typeface="Roboto"/>
              <a:cs typeface="Roboto"/>
              <a:sym typeface="Roboto"/>
            </a:endParaRPr>
          </a:p>
          <a:p>
            <a:pPr indent="-304800" lvl="1" marL="914400" rtl="0" algn="l">
              <a:lnSpc>
                <a:spcPct val="150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Issues with making an NTP</a:t>
            </a:r>
            <a:endParaRPr sz="1200">
              <a:solidFill>
                <a:schemeClr val="dk2"/>
              </a:solidFill>
              <a:latin typeface="Roboto"/>
              <a:ea typeface="Roboto"/>
              <a:cs typeface="Roboto"/>
              <a:sym typeface="Roboto"/>
            </a:endParaRPr>
          </a:p>
          <a:p>
            <a:pPr indent="-304800" lvl="0" marL="457200" rtl="0" algn="l">
              <a:lnSpc>
                <a:spcPct val="150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STP: Self-play LLM Theorem Provers</a:t>
            </a:r>
            <a:endParaRPr sz="1200">
              <a:solidFill>
                <a:schemeClr val="dk2"/>
              </a:solidFill>
              <a:latin typeface="Roboto"/>
              <a:ea typeface="Roboto"/>
              <a:cs typeface="Roboto"/>
              <a:sym typeface="Roboto"/>
            </a:endParaRPr>
          </a:p>
          <a:p>
            <a:pPr indent="-304800" lvl="1" marL="914400" rtl="0" algn="l">
              <a:lnSpc>
                <a:spcPct val="150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Architecture</a:t>
            </a:r>
            <a:endParaRPr sz="1200">
              <a:solidFill>
                <a:schemeClr val="dk2"/>
              </a:solidFill>
              <a:latin typeface="Roboto"/>
              <a:ea typeface="Roboto"/>
              <a:cs typeface="Roboto"/>
              <a:sym typeface="Roboto"/>
            </a:endParaRPr>
          </a:p>
          <a:p>
            <a:pPr indent="-304800" lvl="2" marL="1371600" rtl="0" algn="l">
              <a:lnSpc>
                <a:spcPct val="150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Conjecturer-Prover System</a:t>
            </a:r>
            <a:endParaRPr sz="1200">
              <a:solidFill>
                <a:schemeClr val="dk2"/>
              </a:solidFill>
              <a:latin typeface="Roboto"/>
              <a:ea typeface="Roboto"/>
              <a:cs typeface="Roboto"/>
              <a:sym typeface="Roboto"/>
            </a:endParaRPr>
          </a:p>
          <a:p>
            <a:pPr indent="-304800" lvl="2" marL="1371600" rtl="0" algn="l">
              <a:lnSpc>
                <a:spcPct val="150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Rewards and RL</a:t>
            </a:r>
            <a:endParaRPr sz="1200">
              <a:solidFill>
                <a:schemeClr val="dk2"/>
              </a:solidFill>
              <a:latin typeface="Roboto"/>
              <a:ea typeface="Roboto"/>
              <a:cs typeface="Roboto"/>
              <a:sym typeface="Roboto"/>
            </a:endParaRPr>
          </a:p>
          <a:p>
            <a:pPr indent="-304800" lvl="1" marL="914400" rtl="0" algn="l">
              <a:lnSpc>
                <a:spcPct val="150000"/>
              </a:lnSpc>
              <a:spcBef>
                <a:spcPts val="0"/>
              </a:spcBef>
              <a:spcAft>
                <a:spcPts val="0"/>
              </a:spcAft>
              <a:buClr>
                <a:schemeClr val="dk2"/>
              </a:buClr>
              <a:buSzPts val="1200"/>
              <a:buFont typeface="Roboto"/>
              <a:buChar char="○"/>
            </a:pPr>
            <a:r>
              <a:rPr lang="en" sz="1200">
                <a:solidFill>
                  <a:schemeClr val="dk2"/>
                </a:solidFill>
                <a:latin typeface="Roboto"/>
                <a:ea typeface="Roboto"/>
                <a:cs typeface="Roboto"/>
                <a:sym typeface="Roboto"/>
              </a:rPr>
              <a:t>Results</a:t>
            </a:r>
            <a:endParaRPr sz="1200">
              <a:solidFill>
                <a:schemeClr val="dk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9" name="Shape 99"/>
        <p:cNvGrpSpPr/>
        <p:nvPr/>
      </p:nvGrpSpPr>
      <p:grpSpPr>
        <a:xfrm>
          <a:off x="0" y="0"/>
          <a:ext cx="0" cy="0"/>
          <a:chOff x="0" y="0"/>
          <a:chExt cx="0" cy="0"/>
        </a:xfrm>
      </p:grpSpPr>
      <p:sp>
        <p:nvSpPr>
          <p:cNvPr id="100" name="Google Shape;100;p17"/>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101" name="Google Shape;101;p17"/>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Preliminaries: Lean</a:t>
            </a:r>
            <a:endParaRPr b="1" sz="1600">
              <a:solidFill>
                <a:srgbClr val="073763"/>
              </a:solidFill>
              <a:latin typeface="Roboto"/>
              <a:ea typeface="Roboto"/>
              <a:cs typeface="Roboto"/>
              <a:sym typeface="Roboto"/>
            </a:endParaRPr>
          </a:p>
        </p:txBody>
      </p:sp>
      <p:sp>
        <p:nvSpPr>
          <p:cNvPr id="102" name="Google Shape;102;p17"/>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03" name="Google Shape;103;p17"/>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04" name="Google Shape;104;p17"/>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05" name="Google Shape;105;p17"/>
          <p:cNvSpPr txBox="1"/>
          <p:nvPr/>
        </p:nvSpPr>
        <p:spPr>
          <a:xfrm>
            <a:off x="311700" y="820375"/>
            <a:ext cx="8520600" cy="6927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200">
                <a:solidFill>
                  <a:schemeClr val="dk1"/>
                </a:solidFill>
                <a:latin typeface="Roboto"/>
                <a:ea typeface="Roboto"/>
                <a:cs typeface="Roboto"/>
                <a:sym typeface="Roboto"/>
              </a:rPr>
              <a:t>“Lean is a functional programming language that makes it easy to write correct and maintainable code. You can also use Lean as an interactive theorem prover.”</a:t>
            </a:r>
            <a:endParaRPr sz="1200">
              <a:solidFill>
                <a:schemeClr val="dk1"/>
              </a:solidFill>
              <a:latin typeface="Roboto"/>
              <a:ea typeface="Roboto"/>
              <a:cs typeface="Roboto"/>
              <a:sym typeface="Roboto"/>
            </a:endParaRPr>
          </a:p>
        </p:txBody>
      </p:sp>
      <p:sp>
        <p:nvSpPr>
          <p:cNvPr id="106" name="Google Shape;106;p17"/>
          <p:cNvSpPr txBox="1"/>
          <p:nvPr/>
        </p:nvSpPr>
        <p:spPr>
          <a:xfrm>
            <a:off x="311700" y="1640475"/>
            <a:ext cx="8520600" cy="12210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Uses Dependent Type Theory (CoC w/ inductive types)</a:t>
            </a:r>
            <a:endParaRPr sz="1200">
              <a:solidFill>
                <a:schemeClr val="dk1"/>
              </a:solidFill>
              <a:latin typeface="Roboto"/>
              <a:ea typeface="Roboto"/>
              <a:cs typeface="Roboto"/>
              <a:sym typeface="Roboto"/>
            </a:endParaRPr>
          </a:p>
          <a:p>
            <a:pPr indent="-304800" lvl="0" marL="457200" rtl="0" algn="l">
              <a:lnSpc>
                <a:spcPct val="150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Term rewriting, simplification, and type inference is automatically handled by Lean</a:t>
            </a:r>
            <a:endParaRPr sz="1200">
              <a:solidFill>
                <a:schemeClr val="dk1"/>
              </a:solidFill>
              <a:latin typeface="Roboto"/>
              <a:ea typeface="Roboto"/>
              <a:cs typeface="Roboto"/>
              <a:sym typeface="Roboto"/>
            </a:endParaRPr>
          </a:p>
          <a:p>
            <a:pPr indent="-304800" lvl="0" marL="457200" rtl="0" algn="l">
              <a:lnSpc>
                <a:spcPct val="150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Rich metaprogramming suite and active mathematical library Mathlib</a:t>
            </a:r>
            <a:endParaRPr sz="1200">
              <a:solidFill>
                <a:schemeClr val="dk1"/>
              </a:solidFill>
              <a:latin typeface="Roboto"/>
              <a:ea typeface="Roboto"/>
              <a:cs typeface="Roboto"/>
              <a:sym typeface="Roboto"/>
            </a:endParaRPr>
          </a:p>
        </p:txBody>
      </p:sp>
      <p:pic>
        <p:nvPicPr>
          <p:cNvPr id="107" name="Google Shape;107;p17"/>
          <p:cNvPicPr preferRelativeResize="0"/>
          <p:nvPr/>
        </p:nvPicPr>
        <p:blipFill>
          <a:blip r:embed="rId3">
            <a:alphaModFix/>
          </a:blip>
          <a:stretch>
            <a:fillRect/>
          </a:stretch>
        </p:blipFill>
        <p:spPr>
          <a:xfrm>
            <a:off x="305025" y="2747825"/>
            <a:ext cx="3811375" cy="744725"/>
          </a:xfrm>
          <a:prstGeom prst="rect">
            <a:avLst/>
          </a:prstGeom>
          <a:noFill/>
          <a:ln>
            <a:noFill/>
          </a:ln>
        </p:spPr>
      </p:pic>
      <p:pic>
        <p:nvPicPr>
          <p:cNvPr id="108" name="Google Shape;108;p17"/>
          <p:cNvPicPr preferRelativeResize="0"/>
          <p:nvPr/>
        </p:nvPicPr>
        <p:blipFill>
          <a:blip r:embed="rId4">
            <a:alphaModFix/>
          </a:blip>
          <a:stretch>
            <a:fillRect/>
          </a:stretch>
        </p:blipFill>
        <p:spPr>
          <a:xfrm>
            <a:off x="305025" y="3553425"/>
            <a:ext cx="3811374" cy="862950"/>
          </a:xfrm>
          <a:prstGeom prst="rect">
            <a:avLst/>
          </a:prstGeom>
          <a:noFill/>
          <a:ln>
            <a:noFill/>
          </a:ln>
        </p:spPr>
      </p:pic>
      <p:pic>
        <p:nvPicPr>
          <p:cNvPr id="109" name="Google Shape;109;p17"/>
          <p:cNvPicPr preferRelativeResize="0"/>
          <p:nvPr/>
        </p:nvPicPr>
        <p:blipFill>
          <a:blip r:embed="rId5">
            <a:alphaModFix/>
          </a:blip>
          <a:stretch>
            <a:fillRect/>
          </a:stretch>
        </p:blipFill>
        <p:spPr>
          <a:xfrm>
            <a:off x="4480475" y="2505175"/>
            <a:ext cx="4091177" cy="22347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3" name="Shape 113"/>
        <p:cNvGrpSpPr/>
        <p:nvPr/>
      </p:nvGrpSpPr>
      <p:grpSpPr>
        <a:xfrm>
          <a:off x="0" y="0"/>
          <a:ext cx="0" cy="0"/>
          <a:chOff x="0" y="0"/>
          <a:chExt cx="0" cy="0"/>
        </a:xfrm>
      </p:grpSpPr>
      <p:sp>
        <p:nvSpPr>
          <p:cNvPr id="114" name="Google Shape;114;p18"/>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115" name="Google Shape;115;p18"/>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Preliminaries: What is Useful?</a:t>
            </a:r>
            <a:endParaRPr b="1" sz="1600">
              <a:solidFill>
                <a:srgbClr val="073763"/>
              </a:solidFill>
              <a:latin typeface="Roboto"/>
              <a:ea typeface="Roboto"/>
              <a:cs typeface="Roboto"/>
              <a:sym typeface="Roboto"/>
            </a:endParaRPr>
          </a:p>
        </p:txBody>
      </p:sp>
      <p:sp>
        <p:nvSpPr>
          <p:cNvPr id="116" name="Google Shape;116;p18"/>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17" name="Google Shape;117;p18"/>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18" name="Google Shape;118;p18"/>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19" name="Google Shape;119;p18"/>
          <p:cNvSpPr txBox="1"/>
          <p:nvPr/>
        </p:nvSpPr>
        <p:spPr>
          <a:xfrm>
            <a:off x="311700" y="1132800"/>
            <a:ext cx="8520600" cy="3182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b="1" lang="en" sz="1100">
                <a:solidFill>
                  <a:schemeClr val="dk1"/>
                </a:solidFill>
              </a:rPr>
              <a:t>UX</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Minimal setup and dependency requirements</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Works well within existing formalization workflows and IDEs (e.g. tactic, command, or script)</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Performance</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Robust performance on practical, non-toy problems</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Time efficient</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Resource efficient (memory, GPU, etc.)</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Readable and well-structured proofs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Extensibility &amp; Interactivity</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Customizable to specific user needs</a:t>
            </a:r>
            <a:endParaRPr sz="1100">
              <a:solidFill>
                <a:schemeClr val="dk1"/>
              </a:solidFill>
            </a:endParaRPr>
          </a:p>
          <a:p>
            <a:pPr indent="-298450" lvl="2" marL="1371600" rtl="0" algn="l">
              <a:lnSpc>
                <a:spcPct val="115000"/>
              </a:lnSpc>
              <a:spcBef>
                <a:spcPts val="0"/>
              </a:spcBef>
              <a:spcAft>
                <a:spcPts val="0"/>
              </a:spcAft>
              <a:buClr>
                <a:schemeClr val="dk1"/>
              </a:buClr>
              <a:buSzPts val="1100"/>
              <a:buChar char="■"/>
            </a:pPr>
            <a:r>
              <a:rPr lang="en" sz="1100">
                <a:solidFill>
                  <a:schemeClr val="dk1"/>
                </a:solidFill>
              </a:rPr>
              <a:t>Handles complex external proof dependencies</a:t>
            </a:r>
            <a:endParaRPr sz="1100">
              <a:solidFill>
                <a:schemeClr val="dk1"/>
              </a:solidFill>
            </a:endParaRPr>
          </a:p>
          <a:p>
            <a:pPr indent="-298450" lvl="2" marL="1371600" rtl="0" algn="l">
              <a:lnSpc>
                <a:spcPct val="115000"/>
              </a:lnSpc>
              <a:spcBef>
                <a:spcPts val="0"/>
              </a:spcBef>
              <a:spcAft>
                <a:spcPts val="0"/>
              </a:spcAft>
              <a:buClr>
                <a:schemeClr val="dk1"/>
              </a:buClr>
              <a:buSzPts val="1100"/>
              <a:buChar char="■"/>
            </a:pPr>
            <a:r>
              <a:rPr lang="en" sz="1100">
                <a:solidFill>
                  <a:schemeClr val="dk1"/>
                </a:solidFill>
              </a:rPr>
              <a:t>Custom tactics</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Configurable to user needs</a:t>
            </a:r>
            <a:endParaRPr sz="1200">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3" name="Shape 123"/>
        <p:cNvGrpSpPr/>
        <p:nvPr/>
      </p:nvGrpSpPr>
      <p:grpSpPr>
        <a:xfrm>
          <a:off x="0" y="0"/>
          <a:ext cx="0" cy="0"/>
          <a:chOff x="0" y="0"/>
          <a:chExt cx="0" cy="0"/>
        </a:xfrm>
      </p:grpSpPr>
      <p:sp>
        <p:nvSpPr>
          <p:cNvPr id="124" name="Google Shape;124;p19"/>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125" name="Google Shape;125;p19"/>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Preliminaries: Challenges</a:t>
            </a:r>
            <a:endParaRPr b="1" sz="1600">
              <a:solidFill>
                <a:srgbClr val="073763"/>
              </a:solidFill>
              <a:latin typeface="Roboto"/>
              <a:ea typeface="Roboto"/>
              <a:cs typeface="Roboto"/>
              <a:sym typeface="Roboto"/>
            </a:endParaRPr>
          </a:p>
        </p:txBody>
      </p:sp>
      <p:sp>
        <p:nvSpPr>
          <p:cNvPr id="126" name="Google Shape;126;p19"/>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27" name="Google Shape;127;p19"/>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28" name="Google Shape;128;p19"/>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29" name="Google Shape;129;p19"/>
          <p:cNvSpPr txBox="1"/>
          <p:nvPr/>
        </p:nvSpPr>
        <p:spPr>
          <a:xfrm>
            <a:off x="311700" y="1132800"/>
            <a:ext cx="8520600" cy="31827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b="1" lang="en" sz="1100">
                <a:solidFill>
                  <a:schemeClr val="dk1"/>
                </a:solidFill>
              </a:rPr>
              <a:t>Formal Data Scarcity</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Limited high-quality, annotated formal proof data</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Premise Selection &amp; Proof Generation</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Tactic-based vs. full-proof generation</a:t>
            </a:r>
            <a:endParaRPr sz="1100">
              <a:solidFill>
                <a:schemeClr val="dk1"/>
              </a:solidFill>
            </a:endParaRPr>
          </a:p>
          <a:p>
            <a:pPr indent="-298450" lvl="2" marL="1371600" rtl="0" algn="l">
              <a:lnSpc>
                <a:spcPct val="115000"/>
              </a:lnSpc>
              <a:spcBef>
                <a:spcPts val="0"/>
              </a:spcBef>
              <a:spcAft>
                <a:spcPts val="0"/>
              </a:spcAft>
              <a:buClr>
                <a:schemeClr val="dk1"/>
              </a:buClr>
              <a:buSzPts val="1100"/>
              <a:buChar char="■"/>
            </a:pPr>
            <a:r>
              <a:rPr lang="en" sz="1100">
                <a:solidFill>
                  <a:schemeClr val="dk1"/>
                </a:solidFill>
              </a:rPr>
              <a:t>Former more robust but localized and slower, and latter faster and better at planning but </a:t>
            </a:r>
            <a:r>
              <a:rPr lang="en" sz="1100">
                <a:solidFill>
                  <a:schemeClr val="dk1"/>
                </a:solidFill>
              </a:rPr>
              <a:t>non-robust</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For tactic-based, the question of search policy: MCTS, HTPS, etc. </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Premise selection requires </a:t>
            </a:r>
            <a:r>
              <a:rPr lang="en" sz="1100">
                <a:solidFill>
                  <a:schemeClr val="dk1"/>
                </a:solidFill>
              </a:rPr>
              <a:t>comprehensive</a:t>
            </a:r>
            <a:r>
              <a:rPr lang="en" sz="1100">
                <a:solidFill>
                  <a:schemeClr val="dk1"/>
                </a:solidFill>
              </a:rPr>
              <a:t> analysis of enormous action space</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Integration of Symbolic Methods</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Have the model able to use a large set of tactics, including user-defined ones.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Generalization</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Generalizing across different domains and proof styles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b="1" lang="en" sz="1100">
                <a:solidFill>
                  <a:schemeClr val="dk1"/>
                </a:solidFill>
              </a:rPr>
              <a:t>Compute</a:t>
            </a:r>
            <a:endParaRPr b="1"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Do all of the above with a high level of performance, with as small a model locally </a:t>
            </a:r>
            <a:r>
              <a:rPr lang="en" sz="1100">
                <a:solidFill>
                  <a:schemeClr val="dk1"/>
                </a:solidFill>
              </a:rPr>
              <a:t>hosted as possible</a:t>
            </a:r>
            <a:endParaRPr sz="1100">
              <a:solidFill>
                <a:schemeClr val="dk1"/>
              </a:solidFill>
            </a:endParaRPr>
          </a:p>
          <a:p>
            <a:pPr indent="-298450" lvl="1" marL="914400" rtl="0" algn="l">
              <a:lnSpc>
                <a:spcPct val="115000"/>
              </a:lnSpc>
              <a:spcBef>
                <a:spcPts val="0"/>
              </a:spcBef>
              <a:spcAft>
                <a:spcPts val="0"/>
              </a:spcAft>
              <a:buClr>
                <a:schemeClr val="dk1"/>
              </a:buClr>
              <a:buSzPts val="1100"/>
              <a:buChar char="○"/>
            </a:pPr>
            <a:r>
              <a:rPr lang="en" sz="1100">
                <a:solidFill>
                  <a:schemeClr val="dk1"/>
                </a:solidFill>
              </a:rPr>
              <a:t>Alternatively, make a online api that users can access the model from.</a:t>
            </a:r>
            <a:br>
              <a:rPr lang="en" sz="1100">
                <a:solidFill>
                  <a:schemeClr val="dk1"/>
                </a:solidFill>
              </a:rPr>
            </a:br>
            <a:endParaRPr b="1" sz="11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3" name="Shape 133"/>
        <p:cNvGrpSpPr/>
        <p:nvPr/>
      </p:nvGrpSpPr>
      <p:grpSpPr>
        <a:xfrm>
          <a:off x="0" y="0"/>
          <a:ext cx="0" cy="0"/>
          <a:chOff x="0" y="0"/>
          <a:chExt cx="0" cy="0"/>
        </a:xfrm>
      </p:grpSpPr>
      <p:sp>
        <p:nvSpPr>
          <p:cNvPr id="134" name="Google Shape;134;p20"/>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135" name="Google Shape;135;p20"/>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36" name="Google Shape;136;p20"/>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37" name="Google Shape;137;p20"/>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38" name="Google Shape;138;p20"/>
          <p:cNvPicPr preferRelativeResize="0"/>
          <p:nvPr/>
        </p:nvPicPr>
        <p:blipFill>
          <a:blip r:embed="rId3">
            <a:alphaModFix/>
          </a:blip>
          <a:stretch>
            <a:fillRect/>
          </a:stretch>
        </p:blipFill>
        <p:spPr>
          <a:xfrm>
            <a:off x="1373312" y="424450"/>
            <a:ext cx="6397373" cy="43245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2" name="Shape 142"/>
        <p:cNvGrpSpPr/>
        <p:nvPr/>
      </p:nvGrpSpPr>
      <p:grpSpPr>
        <a:xfrm>
          <a:off x="0" y="0"/>
          <a:ext cx="0" cy="0"/>
          <a:chOff x="0" y="0"/>
          <a:chExt cx="0" cy="0"/>
        </a:xfrm>
      </p:grpSpPr>
      <p:sp>
        <p:nvSpPr>
          <p:cNvPr id="143" name="Google Shape;143;p21"/>
          <p:cNvSpPr/>
          <p:nvPr/>
        </p:nvSpPr>
        <p:spPr>
          <a:xfrm>
            <a:off x="232500" y="294150"/>
            <a:ext cx="8679000" cy="4555200"/>
          </a:xfrm>
          <a:prstGeom prst="roundRect">
            <a:avLst>
              <a:gd fmla="val 2658" name="adj"/>
            </a:avLst>
          </a:prstGeom>
          <a:solidFill>
            <a:schemeClr val="lt1"/>
          </a:solidFill>
          <a:ln cap="flat" cmpd="sng" w="28575">
            <a:solidFill>
              <a:srgbClr val="AD142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D142A"/>
              </a:solidFill>
              <a:latin typeface="Roboto"/>
              <a:ea typeface="Roboto"/>
              <a:cs typeface="Roboto"/>
              <a:sym typeface="Roboto"/>
            </a:endParaRPr>
          </a:p>
        </p:txBody>
      </p:sp>
      <p:sp>
        <p:nvSpPr>
          <p:cNvPr id="144" name="Google Shape;144;p21"/>
          <p:cNvSpPr txBox="1"/>
          <p:nvPr>
            <p:ph idx="1" type="subTitle"/>
          </p:nvPr>
        </p:nvSpPr>
        <p:spPr>
          <a:xfrm>
            <a:off x="311700" y="497875"/>
            <a:ext cx="8520600" cy="3987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b="1" lang="en" sz="1600">
                <a:solidFill>
                  <a:srgbClr val="073763"/>
                </a:solidFill>
                <a:latin typeface="Roboto"/>
                <a:ea typeface="Roboto"/>
                <a:cs typeface="Roboto"/>
                <a:sym typeface="Roboto"/>
              </a:rPr>
              <a:t>STP: Architecture</a:t>
            </a:r>
            <a:endParaRPr b="1" sz="1600">
              <a:solidFill>
                <a:srgbClr val="073763"/>
              </a:solidFill>
              <a:latin typeface="Roboto"/>
              <a:ea typeface="Roboto"/>
              <a:cs typeface="Roboto"/>
              <a:sym typeface="Roboto"/>
            </a:endParaRPr>
          </a:p>
        </p:txBody>
      </p:sp>
      <p:sp>
        <p:nvSpPr>
          <p:cNvPr id="145" name="Google Shape;145;p21"/>
          <p:cNvSpPr/>
          <p:nvPr/>
        </p:nvSpPr>
        <p:spPr>
          <a:xfrm>
            <a:off x="0" y="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46" name="Google Shape;146;p21"/>
          <p:cNvSpPr/>
          <p:nvPr/>
        </p:nvSpPr>
        <p:spPr>
          <a:xfrm>
            <a:off x="0" y="4963200"/>
            <a:ext cx="9144000" cy="180300"/>
          </a:xfrm>
          <a:prstGeom prst="rect">
            <a:avLst/>
          </a:prstGeom>
          <a:solidFill>
            <a:srgbClr val="AD14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47" name="Google Shape;147;p21"/>
          <p:cNvSpPr txBox="1"/>
          <p:nvPr/>
        </p:nvSpPr>
        <p:spPr>
          <a:xfrm>
            <a:off x="6510900" y="1388425"/>
            <a:ext cx="2177400" cy="6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148" name="Google Shape;148;p21"/>
          <p:cNvPicPr preferRelativeResize="0"/>
          <p:nvPr/>
        </p:nvPicPr>
        <p:blipFill>
          <a:blip r:embed="rId3">
            <a:alphaModFix/>
          </a:blip>
          <a:stretch>
            <a:fillRect/>
          </a:stretch>
        </p:blipFill>
        <p:spPr>
          <a:xfrm>
            <a:off x="1692513" y="896575"/>
            <a:ext cx="5758976" cy="2235349"/>
          </a:xfrm>
          <a:prstGeom prst="rect">
            <a:avLst/>
          </a:prstGeom>
          <a:noFill/>
          <a:ln>
            <a:noFill/>
          </a:ln>
        </p:spPr>
      </p:pic>
      <p:sp>
        <p:nvSpPr>
          <p:cNvPr id="149" name="Google Shape;149;p21"/>
          <p:cNvSpPr txBox="1"/>
          <p:nvPr/>
        </p:nvSpPr>
        <p:spPr>
          <a:xfrm>
            <a:off x="311700" y="3289250"/>
            <a:ext cx="8520600" cy="14733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n" sz="1100">
                <a:solidFill>
                  <a:schemeClr val="dk1"/>
                </a:solidFill>
              </a:rPr>
              <a:t>Tackles the data scarcity challenge using a self-play algorithm between conjectures and provers (automated curriculum learning with a self-generated adaptive curriculum (via conjecturers).)</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Extension of Poesia et al. (2024)’s work on Minimo, which uses LLMS on the full infinite action space of Lean rather than the constrained action space of Peano.</a:t>
            </a:r>
            <a:endParaRPr sz="1100">
              <a:solidFill>
                <a:schemeClr val="dk1"/>
              </a:solidFill>
            </a:endParaRPr>
          </a:p>
          <a:p>
            <a:pPr indent="-298450" lvl="0" marL="457200" rtl="0" algn="l">
              <a:lnSpc>
                <a:spcPct val="115000"/>
              </a:lnSpc>
              <a:spcBef>
                <a:spcPts val="0"/>
              </a:spcBef>
              <a:spcAft>
                <a:spcPts val="0"/>
              </a:spcAft>
              <a:buClr>
                <a:schemeClr val="dk1"/>
              </a:buClr>
              <a:buSzPts val="1100"/>
              <a:buChar char="●"/>
            </a:pPr>
            <a:r>
              <a:rPr lang="en" sz="1100">
                <a:solidFill>
                  <a:schemeClr val="dk1"/>
                </a:solidFill>
              </a:rPr>
              <a:t>This self-play loop is wrapped by STP phases.</a:t>
            </a:r>
            <a:endParaRPr sz="1100">
              <a:solidFill>
                <a:schemeClr val="dk1"/>
              </a:solidFill>
            </a:endParaRPr>
          </a:p>
          <a:p>
            <a:pPr indent="0" lvl="0" marL="0" rtl="0" algn="l">
              <a:lnSpc>
                <a:spcPct val="115000"/>
              </a:lnSpc>
              <a:spcBef>
                <a:spcPts val="1200"/>
              </a:spcBef>
              <a:spcAft>
                <a:spcPts val="1200"/>
              </a:spcAft>
              <a:buNone/>
            </a:pPr>
            <a:r>
              <a:t/>
            </a:r>
            <a:endParaRPr sz="11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