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Gowun Batang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GowunBatang-bold.fntdata"/><Relationship Id="rId32" Type="http://schemas.openxmlformats.org/officeDocument/2006/relationships/font" Target="fonts/GowunBatang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2f78d77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a2f78d77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a2f78d7736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a2f78d7736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a2f78d7736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a2f78d7736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a2f78d773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a2f78d773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a2f78d7736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a2f78d7736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a2f78d7736_0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a2f78d7736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a302c4075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a302c407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a302c4075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a302c4075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a30fde777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a30fde777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a302c4075e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a302c4075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a302c4075e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a302c4075e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a2f78d773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a2f78d773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a30fde777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a30fde777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a30fde777a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a30fde777a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a302c4075e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a302c4075e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a30fde777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a30fde777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a30fde777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a30fde777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a30fde777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a30fde777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a30fde777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a30fde777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a2f78d773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a2f78d773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a30fde777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a30fde777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a2f78d7736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a2f78d7736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a2f78d7736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a2f78d7736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a2f78d7736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a2f78d7736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a30fde777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a30fde777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a2f78d7736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a2f78d7736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 and foot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2" type="body"/>
          </p:nvPr>
        </p:nvSpPr>
        <p:spPr>
          <a:xfrm>
            <a:off x="2286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2"/>
          <p:cNvSpPr txBox="1"/>
          <p:nvPr>
            <p:ph idx="4" type="body"/>
          </p:nvPr>
        </p:nvSpPr>
        <p:spPr>
          <a:xfrm>
            <a:off x="24003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5" type="body"/>
          </p:nvPr>
        </p:nvSpPr>
        <p:spPr>
          <a:xfrm>
            <a:off x="24003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6" type="body"/>
          </p:nvPr>
        </p:nvSpPr>
        <p:spPr>
          <a:xfrm>
            <a:off x="45720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7" type="body"/>
          </p:nvPr>
        </p:nvSpPr>
        <p:spPr>
          <a:xfrm>
            <a:off x="6743700" y="1680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ITLE_AND_TWO_COLUMNS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2" type="subTitle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88" name="Google Shape;88;p1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1"/>
          <p:cNvSpPr txBox="1"/>
          <p:nvPr>
            <p:ph idx="3" type="body"/>
          </p:nvPr>
        </p:nvSpPr>
        <p:spPr>
          <a:xfrm>
            <a:off x="4573675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4" type="subTitle"/>
          </p:nvPr>
        </p:nvSpPr>
        <p:spPr>
          <a:xfrm>
            <a:off x="4573675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dy text">
  <p:cSld name="CUSTOM_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5095525" y="922175"/>
            <a:ext cx="3440100" cy="1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5095525" y="2801100"/>
            <a:ext cx="34401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5095525" y="4013575"/>
            <a:ext cx="3440100" cy="5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97" name="Google Shape;97;p1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229450" y="164350"/>
            <a:ext cx="8686800" cy="3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2286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24003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4" type="body"/>
          </p:nvPr>
        </p:nvSpPr>
        <p:spPr>
          <a:xfrm>
            <a:off x="67437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5" type="body"/>
          </p:nvPr>
        </p:nvSpPr>
        <p:spPr>
          <a:xfrm>
            <a:off x="45720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06" name="Google Shape;106;p1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 text">
  <p:cSld name="TITLE_ONLY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370100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2541453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3" type="body"/>
          </p:nvPr>
        </p:nvSpPr>
        <p:spPr>
          <a:xfrm>
            <a:off x="4713154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4" type="body"/>
          </p:nvPr>
        </p:nvSpPr>
        <p:spPr>
          <a:xfrm>
            <a:off x="6884852" y="3868750"/>
            <a:ext cx="1889400" cy="6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5" type="subTitle"/>
          </p:nvPr>
        </p:nvSpPr>
        <p:spPr>
          <a:xfrm>
            <a:off x="37010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6" type="subTitle"/>
          </p:nvPr>
        </p:nvSpPr>
        <p:spPr>
          <a:xfrm>
            <a:off x="254145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7" type="subTitle"/>
          </p:nvPr>
        </p:nvSpPr>
        <p:spPr>
          <a:xfrm>
            <a:off x="471280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8" type="subTitle"/>
          </p:nvPr>
        </p:nvSpPr>
        <p:spPr>
          <a:xfrm>
            <a:off x="6884150" y="4953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9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18" name="Google Shape;118;p1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ONLY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15"/>
          <p:cNvSpPr txBox="1"/>
          <p:nvPr>
            <p:ph idx="1" type="subTitle"/>
          </p:nvPr>
        </p:nvSpPr>
        <p:spPr>
          <a:xfrm>
            <a:off x="145680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2" type="subTitle"/>
          </p:nvPr>
        </p:nvSpPr>
        <p:spPr>
          <a:xfrm>
            <a:off x="362815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3" type="subTitle"/>
          </p:nvPr>
        </p:nvSpPr>
        <p:spPr>
          <a:xfrm>
            <a:off x="5799500" y="1790719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4" type="subTitle"/>
          </p:nvPr>
        </p:nvSpPr>
        <p:spPr>
          <a:xfrm>
            <a:off x="579950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125" name="Google Shape;125;p1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5"/>
          <p:cNvSpPr txBox="1"/>
          <p:nvPr>
            <p:ph idx="5" type="subTitle"/>
          </p:nvPr>
        </p:nvSpPr>
        <p:spPr>
          <a:xfrm>
            <a:off x="145680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6" type="subTitle"/>
          </p:nvPr>
        </p:nvSpPr>
        <p:spPr>
          <a:xfrm>
            <a:off x="3628150" y="3234832"/>
            <a:ext cx="18894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8" name="Google Shape;128;p15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V">
  <p:cSld name="CUSTOM_5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2" type="body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6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34" name="Google Shape;134;p16"/>
          <p:cNvSpPr txBox="1"/>
          <p:nvPr>
            <p:ph idx="3" type="body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4" type="body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5" type="subTitle"/>
          </p:nvPr>
        </p:nvSpPr>
        <p:spPr>
          <a:xfrm>
            <a:off x="4572000" y="1585625"/>
            <a:ext cx="40611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6" type="subTitle"/>
          </p:nvPr>
        </p:nvSpPr>
        <p:spPr>
          <a:xfrm>
            <a:off x="228600" y="1585625"/>
            <a:ext cx="40611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7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39" name="Google Shape;139;p1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footer">
  <p:cSld name="CUSTOM"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44" name="Google Shape;144;p1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CUSTOM_10"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type="title"/>
          </p:nvPr>
        </p:nvSpPr>
        <p:spPr>
          <a:xfrm>
            <a:off x="225750" y="369625"/>
            <a:ext cx="8692500" cy="43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2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9" name="Google Shape;149;p1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6"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225750" y="1212350"/>
            <a:ext cx="86925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4" name="Google Shape;154;p1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9"/>
          <p:cNvCxnSpPr/>
          <p:nvPr/>
        </p:nvCxnSpPr>
        <p:spPr>
          <a:xfrm flipH="1" rot="10800000">
            <a:off x="225750" y="12123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with footer">
  <p:cSld name="CUSTOM_7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20"/>
          <p:cNvSpPr/>
          <p:nvPr>
            <p:ph idx="2" type="pic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61" name="Google Shape;161;p2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23" name="Google Shape;23;p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228600" y="2866225"/>
            <a:ext cx="62328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7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7005675" y="789050"/>
            <a:ext cx="1582800" cy="158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 txBox="1"/>
          <p:nvPr>
            <p:ph type="title"/>
          </p:nvPr>
        </p:nvSpPr>
        <p:spPr>
          <a:xfrm>
            <a:off x="228600" y="665825"/>
            <a:ext cx="5753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21"/>
          <p:cNvSpPr/>
          <p:nvPr>
            <p:ph idx="2" type="pic"/>
          </p:nvPr>
        </p:nvSpPr>
        <p:spPr>
          <a:xfrm>
            <a:off x="6777063" y="1017650"/>
            <a:ext cx="1582800" cy="1582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7" name="Google Shape;167;p2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8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2"/>
          <p:cNvSpPr txBox="1"/>
          <p:nvPr>
            <p:ph type="title"/>
          </p:nvPr>
        </p:nvSpPr>
        <p:spPr>
          <a:xfrm>
            <a:off x="228600" y="1549575"/>
            <a:ext cx="7938000" cy="22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72" name="Google Shape;172;p2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8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5" name="Google Shape;175;p2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3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8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9" name="Google Shape;179;p2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4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ith footer">
  <p:cSld name="ONE_COLUM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84" name="Google Shape;184;p25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5" name="Google Shape;185;p25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86" name="Google Shape;186;p2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ONE_COLUMN_TEXT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6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90" name="Google Shape;190;p26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191" name="Google Shape;191;p2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ONE_COLUMN_TEXT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228600" y="2089772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95" name="Google Shape;195;p27"/>
          <p:cNvSpPr txBox="1"/>
          <p:nvPr>
            <p:ph idx="1" type="subTitle"/>
          </p:nvPr>
        </p:nvSpPr>
        <p:spPr>
          <a:xfrm>
            <a:off x="6074275" y="1004700"/>
            <a:ext cx="25587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2" type="subTitle"/>
          </p:nvPr>
        </p:nvSpPr>
        <p:spPr>
          <a:xfrm>
            <a:off x="4292700" y="1004700"/>
            <a:ext cx="16710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 algn="r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197" name="Google Shape;197;p27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198" name="Google Shape;198;p2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footer">
  <p:cSld name="CUSTOM_4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03" name="Google Shape;203;p28"/>
          <p:cNvSpPr txBox="1"/>
          <p:nvPr>
            <p:ph idx="2" type="body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05" name="Google Shape;205;p2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9"/>
          <p:cNvSpPr txBox="1"/>
          <p:nvPr>
            <p:ph type="title"/>
          </p:nvPr>
        </p:nvSpPr>
        <p:spPr>
          <a:xfrm>
            <a:off x="229450" y="332175"/>
            <a:ext cx="86868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2294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10" name="Google Shape;210;p29"/>
          <p:cNvSpPr txBox="1"/>
          <p:nvPr>
            <p:ph idx="2" type="body"/>
          </p:nvPr>
        </p:nvSpPr>
        <p:spPr>
          <a:xfrm>
            <a:off x="4572850" y="1294950"/>
            <a:ext cx="3566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11" name="Google Shape;211;p2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mage boards">
  <p:cSld name="CUSTOM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30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5" name="Google Shape;215;p30"/>
          <p:cNvSpPr/>
          <p:nvPr>
            <p:ph idx="2" type="pic"/>
          </p:nvPr>
        </p:nvSpPr>
        <p:spPr>
          <a:xfrm>
            <a:off x="228600" y="1870200"/>
            <a:ext cx="20244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0"/>
          <p:cNvSpPr/>
          <p:nvPr>
            <p:ph idx="3" type="pic"/>
          </p:nvPr>
        </p:nvSpPr>
        <p:spPr>
          <a:xfrm>
            <a:off x="3864875" y="1870200"/>
            <a:ext cx="35619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30"/>
          <p:cNvSpPr/>
          <p:nvPr>
            <p:ph idx="4" type="pic"/>
          </p:nvPr>
        </p:nvSpPr>
        <p:spPr>
          <a:xfrm>
            <a:off x="7547700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0"/>
          <p:cNvSpPr/>
          <p:nvPr>
            <p:ph idx="5" type="pic"/>
          </p:nvPr>
        </p:nvSpPr>
        <p:spPr>
          <a:xfrm>
            <a:off x="2375088" y="1870200"/>
            <a:ext cx="1367700" cy="23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30"/>
          <p:cNvSpPr txBox="1"/>
          <p:nvPr>
            <p:ph idx="6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20" name="Google Shape;220;p30"/>
          <p:cNvSpPr txBox="1"/>
          <p:nvPr>
            <p:ph idx="7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21" name="Google Shape;221;p3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29" name="Google Shape;29;p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 boards">
  <p:cSld name="CUSTOM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1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5" name="Google Shape;225;p31"/>
          <p:cNvSpPr/>
          <p:nvPr>
            <p:ph idx="2" type="pic"/>
          </p:nvPr>
        </p:nvSpPr>
        <p:spPr>
          <a:xfrm>
            <a:off x="2286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1"/>
          <p:cNvSpPr/>
          <p:nvPr>
            <p:ph idx="3" type="pic"/>
          </p:nvPr>
        </p:nvSpPr>
        <p:spPr>
          <a:xfrm>
            <a:off x="31618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31"/>
          <p:cNvSpPr/>
          <p:nvPr>
            <p:ph idx="4" type="pic"/>
          </p:nvPr>
        </p:nvSpPr>
        <p:spPr>
          <a:xfrm>
            <a:off x="6095000" y="1617150"/>
            <a:ext cx="28203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31"/>
          <p:cNvSpPr txBox="1"/>
          <p:nvPr>
            <p:ph idx="5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6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30" name="Google Shape;230;p3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boards">
  <p:cSld name="CUSTOM_1_1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2"/>
          <p:cNvSpPr txBox="1"/>
          <p:nvPr>
            <p:ph idx="1" type="subTitle"/>
          </p:nvPr>
        </p:nvSpPr>
        <p:spPr>
          <a:xfrm>
            <a:off x="228600" y="164350"/>
            <a:ext cx="3514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34" name="Google Shape;234;p32"/>
          <p:cNvSpPr/>
          <p:nvPr>
            <p:ph idx="2" type="pic"/>
          </p:nvPr>
        </p:nvSpPr>
        <p:spPr>
          <a:xfrm>
            <a:off x="463305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32"/>
          <p:cNvSpPr/>
          <p:nvPr>
            <p:ph idx="3" type="pic"/>
          </p:nvPr>
        </p:nvSpPr>
        <p:spPr>
          <a:xfrm>
            <a:off x="228600" y="1617150"/>
            <a:ext cx="4282500" cy="28203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32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37" name="Google Shape;237;p32"/>
          <p:cNvSpPr txBox="1"/>
          <p:nvPr>
            <p:ph idx="5" type="body"/>
          </p:nvPr>
        </p:nvSpPr>
        <p:spPr>
          <a:xfrm>
            <a:off x="228600" y="593650"/>
            <a:ext cx="35142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38" name="Google Shape;238;p3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boards vertical">
  <p:cSld name="CUSTOM_1_1_1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/>
          <p:nvPr>
            <p:ph idx="2" type="pic"/>
          </p:nvPr>
        </p:nvSpPr>
        <p:spPr>
          <a:xfrm>
            <a:off x="31618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33"/>
          <p:cNvSpPr/>
          <p:nvPr>
            <p:ph idx="3" type="pic"/>
          </p:nvPr>
        </p:nvSpPr>
        <p:spPr>
          <a:xfrm>
            <a:off x="6095100" y="164350"/>
            <a:ext cx="2820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3"/>
          <p:cNvSpPr txBox="1"/>
          <p:nvPr>
            <p:ph idx="1" type="subTitle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4" name="Google Shape;244;p33"/>
          <p:cNvSpPr txBox="1"/>
          <p:nvPr>
            <p:ph idx="4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45" name="Google Shape;245;p33"/>
          <p:cNvSpPr txBox="1"/>
          <p:nvPr>
            <p:ph idx="5" type="body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46" name="Google Shape;246;p3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9" name="Google Shape;24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square image board">
  <p:cSld name="CUSTOM_1_1_1_1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/>
          <p:nvPr>
            <p:ph idx="2" type="pic"/>
          </p:nvPr>
        </p:nvSpPr>
        <p:spPr>
          <a:xfrm>
            <a:off x="4569950" y="164350"/>
            <a:ext cx="43431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3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35"/>
          <p:cNvSpPr txBox="1"/>
          <p:nvPr>
            <p:ph idx="1" type="subTitle"/>
          </p:nvPr>
        </p:nvSpPr>
        <p:spPr>
          <a:xfrm>
            <a:off x="228600" y="164350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54" name="Google Shape;254;p35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55" name="Google Shape;255;p35"/>
          <p:cNvSpPr txBox="1"/>
          <p:nvPr>
            <p:ph idx="4" type="body"/>
          </p:nvPr>
        </p:nvSpPr>
        <p:spPr>
          <a:xfrm>
            <a:off x="228600" y="593650"/>
            <a:ext cx="2171400" cy="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56" name="Google Shape;256;p3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landscape image board">
  <p:cSld name="CUSTOM_1_1_1_1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/>
          <p:nvPr>
            <p:ph idx="2" type="pic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6"/>
          <p:cNvSpPr txBox="1"/>
          <p:nvPr>
            <p:ph idx="1" type="subTitle"/>
          </p:nvPr>
        </p:nvSpPr>
        <p:spPr>
          <a:xfrm>
            <a:off x="228600" y="3290275"/>
            <a:ext cx="28203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1" name="Google Shape;261;p36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62" name="Google Shape;262;p36"/>
          <p:cNvSpPr txBox="1"/>
          <p:nvPr>
            <p:ph idx="4" type="body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63" name="Google Shape;263;p3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, body and image">
  <p:cSld name="CUSTOM_1_1_1_1_1_1_2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/>
          <p:nvPr>
            <p:ph idx="2" type="pic"/>
          </p:nvPr>
        </p:nvSpPr>
        <p:spPr>
          <a:xfrm>
            <a:off x="31618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3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68" name="Google Shape;268;p37"/>
          <p:cNvSpPr txBox="1"/>
          <p:nvPr>
            <p:ph idx="3" type="body"/>
          </p:nvPr>
        </p:nvSpPr>
        <p:spPr>
          <a:xfrm>
            <a:off x="228600" y="3719575"/>
            <a:ext cx="21714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269" name="Google Shape;269;p3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7"/>
          <p:cNvSpPr txBox="1"/>
          <p:nvPr>
            <p:ph type="title"/>
          </p:nvPr>
        </p:nvSpPr>
        <p:spPr>
          <a:xfrm>
            <a:off x="228600" y="164350"/>
            <a:ext cx="2670300" cy="28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4" name="Google Shape;27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8" name="Google Shape;278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9" name="Google Shape;279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_2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3" name="Google Shape;283;p40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84" name="Google Shape;284;p40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228600" y="167750"/>
            <a:ext cx="52578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4" name="Google Shape;34;p5"/>
          <p:cNvCxnSpPr/>
          <p:nvPr/>
        </p:nvCxnSpPr>
        <p:spPr>
          <a:xfrm>
            <a:off x="228600" y="478125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3456">
          <p15:clr>
            <a:srgbClr val="E46962"/>
          </p15:clr>
        </p15:guide>
        <p15:guide id="2" pos="475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1"/>
          <p:cNvSpPr/>
          <p:nvPr>
            <p:ph idx="2" type="pic"/>
          </p:nvPr>
        </p:nvSpPr>
        <p:spPr>
          <a:xfrm>
            <a:off x="463305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1"/>
          <p:cNvSpPr/>
          <p:nvPr>
            <p:ph idx="3" type="pic"/>
          </p:nvPr>
        </p:nvSpPr>
        <p:spPr>
          <a:xfrm>
            <a:off x="228600" y="1196050"/>
            <a:ext cx="4282500" cy="1761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90" name="Google Shape;290;p41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41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41"/>
          <p:cNvSpPr txBox="1"/>
          <p:nvPr>
            <p:ph idx="1" type="body"/>
          </p:nvPr>
        </p:nvSpPr>
        <p:spPr>
          <a:xfrm>
            <a:off x="2294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93" name="Google Shape;293;p41"/>
          <p:cNvSpPr txBox="1"/>
          <p:nvPr>
            <p:ph idx="4" type="subTitle"/>
          </p:nvPr>
        </p:nvSpPr>
        <p:spPr>
          <a:xfrm>
            <a:off x="2294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294" name="Google Shape;294;p41"/>
          <p:cNvSpPr txBox="1"/>
          <p:nvPr>
            <p:ph idx="5" type="body"/>
          </p:nvPr>
        </p:nvSpPr>
        <p:spPr>
          <a:xfrm>
            <a:off x="4633050" y="3455950"/>
            <a:ext cx="4061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95" name="Google Shape;295;p41"/>
          <p:cNvSpPr txBox="1"/>
          <p:nvPr>
            <p:ph idx="6" type="subTitle"/>
          </p:nvPr>
        </p:nvSpPr>
        <p:spPr>
          <a:xfrm>
            <a:off x="4633050" y="3127850"/>
            <a:ext cx="4061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1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8" name="Google Shape;298;p42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42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42"/>
          <p:cNvSpPr/>
          <p:nvPr>
            <p:ph idx="2" type="pic"/>
          </p:nvPr>
        </p:nvSpPr>
        <p:spPr>
          <a:xfrm>
            <a:off x="2286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42"/>
          <p:cNvSpPr/>
          <p:nvPr>
            <p:ph idx="3" type="pic"/>
          </p:nvPr>
        </p:nvSpPr>
        <p:spPr>
          <a:xfrm>
            <a:off x="31618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2"/>
          <p:cNvSpPr/>
          <p:nvPr>
            <p:ph idx="4" type="pic"/>
          </p:nvPr>
        </p:nvSpPr>
        <p:spPr>
          <a:xfrm>
            <a:off x="6095000" y="1196050"/>
            <a:ext cx="2820300" cy="17610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2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04" name="Google Shape;304;p42"/>
          <p:cNvSpPr txBox="1"/>
          <p:nvPr>
            <p:ph idx="5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305" name="Google Shape;305;p42"/>
          <p:cNvSpPr txBox="1"/>
          <p:nvPr>
            <p:ph idx="6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06" name="Google Shape;306;p42"/>
          <p:cNvSpPr txBox="1"/>
          <p:nvPr>
            <p:ph idx="7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307" name="Google Shape;307;p42"/>
          <p:cNvSpPr txBox="1"/>
          <p:nvPr>
            <p:ph idx="8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08" name="Google Shape;308;p42"/>
          <p:cNvSpPr txBox="1"/>
          <p:nvPr>
            <p:ph idx="9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 with footer">
  <p:cSld name="CUSTOM_1_1_1_1_1_1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/>
          <p:nvPr>
            <p:ph idx="2" type="pic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4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43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13" name="Google Shape;313;p43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1_1_1_1_1_1_1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/>
          <p:nvPr>
            <p:ph idx="2" type="pic"/>
          </p:nvPr>
        </p:nvSpPr>
        <p:spPr>
          <a:xfrm>
            <a:off x="228600" y="164350"/>
            <a:ext cx="86844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7" name="Google Shape;317;p44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1_1_1_1_1_1_1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0" name="Google Shape;320;p45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45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45"/>
          <p:cNvSpPr/>
          <p:nvPr>
            <p:ph idx="2" type="pic"/>
          </p:nvPr>
        </p:nvSpPr>
        <p:spPr>
          <a:xfrm>
            <a:off x="228600" y="2598025"/>
            <a:ext cx="20244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45"/>
          <p:cNvSpPr/>
          <p:nvPr>
            <p:ph idx="3" type="pic"/>
          </p:nvPr>
        </p:nvSpPr>
        <p:spPr>
          <a:xfrm>
            <a:off x="3864875" y="2598025"/>
            <a:ext cx="35619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5"/>
          <p:cNvSpPr/>
          <p:nvPr>
            <p:ph idx="4" type="pic"/>
          </p:nvPr>
        </p:nvSpPr>
        <p:spPr>
          <a:xfrm>
            <a:off x="7547700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45"/>
          <p:cNvSpPr/>
          <p:nvPr>
            <p:ph idx="5" type="pic"/>
          </p:nvPr>
        </p:nvSpPr>
        <p:spPr>
          <a:xfrm>
            <a:off x="2375088" y="2598025"/>
            <a:ext cx="1367700" cy="18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45"/>
          <p:cNvSpPr/>
          <p:nvPr>
            <p:ph idx="6" type="pic"/>
          </p:nvPr>
        </p:nvSpPr>
        <p:spPr>
          <a:xfrm>
            <a:off x="228600" y="1038850"/>
            <a:ext cx="10035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45"/>
          <p:cNvSpPr/>
          <p:nvPr>
            <p:ph idx="7" type="pic"/>
          </p:nvPr>
        </p:nvSpPr>
        <p:spPr>
          <a:xfrm>
            <a:off x="6745975" y="1038850"/>
            <a:ext cx="21696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5"/>
          <p:cNvSpPr/>
          <p:nvPr>
            <p:ph idx="8" type="pic"/>
          </p:nvPr>
        </p:nvSpPr>
        <p:spPr>
          <a:xfrm>
            <a:off x="1354150" y="1038850"/>
            <a:ext cx="15024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5"/>
          <p:cNvSpPr/>
          <p:nvPr>
            <p:ph idx="9" type="pic"/>
          </p:nvPr>
        </p:nvSpPr>
        <p:spPr>
          <a:xfrm>
            <a:off x="2981410" y="1038850"/>
            <a:ext cx="2196300" cy="14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5"/>
          <p:cNvSpPr/>
          <p:nvPr>
            <p:ph idx="13" type="pic"/>
          </p:nvPr>
        </p:nvSpPr>
        <p:spPr>
          <a:xfrm>
            <a:off x="5311004" y="1038850"/>
            <a:ext cx="1301700" cy="145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image">
  <p:cSld name="CUSTOM_2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46"/>
          <p:cNvSpPr/>
          <p:nvPr>
            <p:ph idx="2" type="pic"/>
          </p:nvPr>
        </p:nvSpPr>
        <p:spPr>
          <a:xfrm>
            <a:off x="228600" y="164350"/>
            <a:ext cx="5751300" cy="43047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6"/>
          <p:cNvSpPr txBox="1"/>
          <p:nvPr>
            <p:ph type="title"/>
          </p:nvPr>
        </p:nvSpPr>
        <p:spPr>
          <a:xfrm>
            <a:off x="6095100" y="321875"/>
            <a:ext cx="28203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" name="Google Shape;335;p46"/>
          <p:cNvSpPr txBox="1"/>
          <p:nvPr>
            <p:ph idx="1" type="subTitle"/>
          </p:nvPr>
        </p:nvSpPr>
        <p:spPr>
          <a:xfrm>
            <a:off x="6095100" y="1842575"/>
            <a:ext cx="2820300" cy="26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6" name="Google Shape;336;p46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337" name="Google Shape;337;p4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0" name="Google Shape;340;p4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47"/>
          <p:cNvSpPr txBox="1"/>
          <p:nvPr>
            <p:ph hasCustomPrompt="1" type="title"/>
          </p:nvPr>
        </p:nvSpPr>
        <p:spPr>
          <a:xfrm>
            <a:off x="225750" y="1212350"/>
            <a:ext cx="8606700" cy="43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9pPr>
          </a:lstStyle>
          <a:p>
            <a:r>
              <a:t>xx%</a:t>
            </a:r>
          </a:p>
        </p:txBody>
      </p:sp>
      <p:cxnSp>
        <p:nvCxnSpPr>
          <p:cNvPr id="342" name="Google Shape;342;p47"/>
          <p:cNvCxnSpPr/>
          <p:nvPr/>
        </p:nvCxnSpPr>
        <p:spPr>
          <a:xfrm flipH="1" rot="10800000">
            <a:off x="225750" y="12123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47"/>
          <p:cNvSpPr txBox="1"/>
          <p:nvPr>
            <p:ph idx="1" type="body"/>
          </p:nvPr>
        </p:nvSpPr>
        <p:spPr>
          <a:xfrm>
            <a:off x="228600" y="578150"/>
            <a:ext cx="8692500" cy="63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2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6" name="Google Shape;346;p4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48"/>
          <p:cNvSpPr txBox="1"/>
          <p:nvPr>
            <p:ph idx="1" type="body"/>
          </p:nvPr>
        </p:nvSpPr>
        <p:spPr>
          <a:xfrm>
            <a:off x="228600" y="3719575"/>
            <a:ext cx="39426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9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te sheet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229450" y="164350"/>
            <a:ext cx="86868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2286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41" name="Google Shape;41;p6"/>
          <p:cNvSpPr txBox="1"/>
          <p:nvPr>
            <p:ph idx="3" type="subTitle"/>
          </p:nvPr>
        </p:nvSpPr>
        <p:spPr>
          <a:xfrm>
            <a:off x="32079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42" name="Google Shape;42;p6"/>
          <p:cNvSpPr txBox="1"/>
          <p:nvPr>
            <p:ph idx="4" type="subTitle"/>
          </p:nvPr>
        </p:nvSpPr>
        <p:spPr>
          <a:xfrm>
            <a:off x="6187200" y="1213525"/>
            <a:ext cx="27282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43" name="Google Shape;43;p6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with footer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4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51" name="Google Shape;51;p7"/>
          <p:cNvSpPr txBox="1"/>
          <p:nvPr>
            <p:ph idx="5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6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53" name="Google Shape;53;p7"/>
          <p:cNvSpPr txBox="1"/>
          <p:nvPr>
            <p:ph idx="7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cxnSp>
        <p:nvCxnSpPr>
          <p:cNvPr id="54" name="Google Shape;54;p7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2294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2" type="subTitle"/>
          </p:nvPr>
        </p:nvSpPr>
        <p:spPr>
          <a:xfrm>
            <a:off x="2294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0" name="Google Shape;60;p8"/>
          <p:cNvSpPr txBox="1"/>
          <p:nvPr>
            <p:ph idx="3" type="body"/>
          </p:nvPr>
        </p:nvSpPr>
        <p:spPr>
          <a:xfrm>
            <a:off x="315580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4" type="subTitle"/>
          </p:nvPr>
        </p:nvSpPr>
        <p:spPr>
          <a:xfrm>
            <a:off x="315580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62" name="Google Shape;62;p8"/>
          <p:cNvSpPr txBox="1"/>
          <p:nvPr>
            <p:ph idx="5" type="body"/>
          </p:nvPr>
        </p:nvSpPr>
        <p:spPr>
          <a:xfrm>
            <a:off x="6082150" y="3455951"/>
            <a:ext cx="28341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6" type="subTitle"/>
          </p:nvPr>
        </p:nvSpPr>
        <p:spPr>
          <a:xfrm>
            <a:off x="6082150" y="3127850"/>
            <a:ext cx="28341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cxnSp>
        <p:nvCxnSpPr>
          <p:cNvPr id="64" name="Google Shape;64;p8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TITLE_AND_TWO_COLUMNS_1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229450" y="164350"/>
            <a:ext cx="8686800" cy="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8" name="Google Shape;68;p9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24003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2286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3" type="body"/>
          </p:nvPr>
        </p:nvSpPr>
        <p:spPr>
          <a:xfrm>
            <a:off x="45720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4" type="body"/>
          </p:nvPr>
        </p:nvSpPr>
        <p:spPr>
          <a:xfrm>
            <a:off x="6743700" y="2448075"/>
            <a:ext cx="18894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5" type="subTitle"/>
          </p:nvPr>
        </p:nvSpPr>
        <p:spPr>
          <a:xfrm>
            <a:off x="22945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74" name="Google Shape;74;p9"/>
          <p:cNvSpPr txBox="1"/>
          <p:nvPr>
            <p:ph idx="6" type="subTitle"/>
          </p:nvPr>
        </p:nvSpPr>
        <p:spPr>
          <a:xfrm>
            <a:off x="24003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75" name="Google Shape;75;p9"/>
          <p:cNvSpPr txBox="1"/>
          <p:nvPr>
            <p:ph idx="7" type="subTitle"/>
          </p:nvPr>
        </p:nvSpPr>
        <p:spPr>
          <a:xfrm>
            <a:off x="45720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  <p:sp>
        <p:nvSpPr>
          <p:cNvPr id="76" name="Google Shape;76;p9"/>
          <p:cNvSpPr txBox="1"/>
          <p:nvPr>
            <p:ph idx="8" type="subTitle"/>
          </p:nvPr>
        </p:nvSpPr>
        <p:spPr>
          <a:xfrm>
            <a:off x="6743700" y="2123775"/>
            <a:ext cx="1889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TITLE_AND_TWO_COLUMNS_1_2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229450" y="164350"/>
            <a:ext cx="5541900" cy="18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cxnSp>
        <p:nvCxnSpPr>
          <p:cNvPr id="80" name="Google Shape;80;p10"/>
          <p:cNvCxnSpPr/>
          <p:nvPr/>
        </p:nvCxnSpPr>
        <p:spPr>
          <a:xfrm flipH="1" rot="10800000">
            <a:off x="225750" y="4678950"/>
            <a:ext cx="8692500" cy="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228600" y="2448075"/>
            <a:ext cx="55419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2" type="subTitle"/>
          </p:nvPr>
        </p:nvSpPr>
        <p:spPr>
          <a:xfrm>
            <a:off x="228600" y="1798275"/>
            <a:ext cx="55419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wun Batang"/>
              <a:buNone/>
              <a:defRPr sz="36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wun Batang"/>
              <a:buNone/>
              <a:defRPr sz="28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947825"/>
            <a:ext cx="8520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●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○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owun Batang"/>
              <a:buChar char="■"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E46962"/>
          </p15:clr>
        </p15:guide>
        <p15:guide id="2" pos="5616">
          <p15:clr>
            <a:srgbClr val="E46962"/>
          </p15:clr>
        </p15:guide>
        <p15:guide id="3" orient="horz" pos="10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/>
          <p:nvPr>
            <p:ph type="title"/>
          </p:nvPr>
        </p:nvSpPr>
        <p:spPr>
          <a:xfrm>
            <a:off x="228600" y="1217225"/>
            <a:ext cx="6232800" cy="163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Structure and </a:t>
            </a:r>
            <a:r>
              <a:rPr lang="en"/>
              <a:t>Neural </a:t>
            </a:r>
            <a:r>
              <a:rPr lang="en"/>
              <a:t>Theorem Proving</a:t>
            </a:r>
            <a:endParaRPr/>
          </a:p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Riyaz Ahuja</a:t>
            </a:r>
            <a:endParaRPr sz="1400"/>
          </a:p>
        </p:txBody>
      </p:sp>
      <p:sp>
        <p:nvSpPr>
          <p:cNvPr id="355" name="Google Shape;355;p5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59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at SoTA:</a:t>
            </a:r>
            <a:endParaRPr/>
          </a:p>
        </p:txBody>
      </p:sp>
      <p:sp>
        <p:nvSpPr>
          <p:cNvPr id="480" name="Google Shape;480;p59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81" name="Google Shape;481;p59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Seed-Prover: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Builds on previous work heavily with large emphasis on lemma and conjecture generation and iterative refinement.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Saturates MiniF2F, Gold IMO (</a:t>
            </a:r>
            <a:r>
              <a:rPr lang="en" sz="1200"/>
              <a:t>5/6</a:t>
            </a:r>
            <a:r>
              <a:rPr lang="en" sz="1200"/>
              <a:t>), &gt;50% on PutnamBench.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200"/>
              <a:t>Hilbert: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Agentic framework - General LLM for informal reasoning, and a formal prover LLM.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Recursively decomposes the problem into subgoals, and routes the subgoals to either the prover or informal engine.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Saturates MiniF2F, solves 70% of PutnamBench.</a:t>
            </a:r>
            <a:endParaRPr sz="1200"/>
          </a:p>
        </p:txBody>
      </p:sp>
      <p:pic>
        <p:nvPicPr>
          <p:cNvPr id="482" name="Google Shape;48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425" y="164350"/>
            <a:ext cx="3445124" cy="44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60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Patterns</a:t>
            </a:r>
            <a:endParaRPr/>
          </a:p>
        </p:txBody>
      </p:sp>
      <p:sp>
        <p:nvSpPr>
          <p:cNvPr id="489" name="Google Shape;489;p60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90" name="Google Shape;490;p60"/>
          <p:cNvSpPr txBox="1"/>
          <p:nvPr>
            <p:ph idx="3" type="body"/>
          </p:nvPr>
        </p:nvSpPr>
        <p:spPr>
          <a:xfrm>
            <a:off x="229450" y="860950"/>
            <a:ext cx="86868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Proof Style: Linear → Tree-like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Generation Strategy: Tactic-Level Generation → Incremental Proof &amp; Lemma Generation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 general, we observe performance increasing and proof “structure” improving correlationally over time. Additionally, the majority of methods begin to converge on a Draft-Sketch-Prove approach w/ lemma generation. So: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Performance ～ “Proof Shape”?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Or </a:t>
            </a:r>
            <a:r>
              <a:rPr lang="en" sz="1200"/>
              <a:t>Performance ～ Generation Strategy?	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6" name="Google Shape;496;p61"/>
          <p:cNvSpPr txBox="1"/>
          <p:nvPr>
            <p:ph type="title"/>
          </p:nvPr>
        </p:nvSpPr>
        <p:spPr>
          <a:xfrm>
            <a:off x="228600" y="2236650"/>
            <a:ext cx="3551400" cy="6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this “Structure” Useful?</a:t>
            </a:r>
            <a:endParaRPr sz="3000"/>
          </a:p>
        </p:txBody>
      </p:sp>
      <p:sp>
        <p:nvSpPr>
          <p:cNvPr id="497" name="Google Shape;497;p61"/>
          <p:cNvSpPr txBox="1"/>
          <p:nvPr>
            <p:ph idx="1" type="subTitle"/>
          </p:nvPr>
        </p:nvSpPr>
        <p:spPr>
          <a:xfrm>
            <a:off x="4572000" y="1004700"/>
            <a:ext cx="4343400" cy="31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else being equal, does training on better “structured” proofs result in better downstream theorem prover performance?</a:t>
            </a:r>
            <a:endParaRPr/>
          </a:p>
        </p:txBody>
      </p:sp>
      <p:sp>
        <p:nvSpPr>
          <p:cNvPr id="498" name="Google Shape;498;p61"/>
          <p:cNvSpPr txBox="1"/>
          <p:nvPr>
            <p:ph idx="2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Hassan Khoury ©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62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level:</a:t>
            </a:r>
            <a:endParaRPr/>
          </a:p>
        </p:txBody>
      </p:sp>
      <p:sp>
        <p:nvSpPr>
          <p:cNvPr id="505" name="Google Shape;505;p62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“Structure” Useful?</a:t>
            </a:r>
            <a:endParaRPr/>
          </a:p>
        </p:txBody>
      </p:sp>
      <p:sp>
        <p:nvSpPr>
          <p:cNvPr id="506" name="Google Shape;506;p62"/>
          <p:cNvSpPr txBox="1"/>
          <p:nvPr>
            <p:ph idx="3" type="body"/>
          </p:nvPr>
        </p:nvSpPr>
        <p:spPr>
          <a:xfrm>
            <a:off x="229450" y="3906100"/>
            <a:ext cx="8686800" cy="5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So, how does one structurally optimize a dataset? What does that even mean? </a:t>
            </a:r>
            <a:endParaRPr sz="1200"/>
          </a:p>
        </p:txBody>
      </p:sp>
      <p:sp>
        <p:nvSpPr>
          <p:cNvPr id="507" name="Google Shape;507;p62"/>
          <p:cNvSpPr/>
          <p:nvPr/>
        </p:nvSpPr>
        <p:spPr>
          <a:xfrm>
            <a:off x="1771150" y="1112100"/>
            <a:ext cx="1448400" cy="69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wun Batang"/>
                <a:ea typeface="Gowun Batang"/>
                <a:cs typeface="Gowun Batang"/>
                <a:sym typeface="Gowun Batang"/>
              </a:rPr>
              <a:t>Dataset</a:t>
            </a:r>
            <a:endParaRPr sz="1100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508" name="Google Shape;508;p62"/>
          <p:cNvSpPr/>
          <p:nvPr/>
        </p:nvSpPr>
        <p:spPr>
          <a:xfrm>
            <a:off x="1771150" y="2347775"/>
            <a:ext cx="1448400" cy="69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wun Batang"/>
                <a:ea typeface="Gowun Batang"/>
                <a:cs typeface="Gowun Batang"/>
                <a:sym typeface="Gowun Batang"/>
              </a:rPr>
              <a:t>Structure-Optimized </a:t>
            </a:r>
            <a:r>
              <a:rPr lang="en" sz="1100">
                <a:latin typeface="Gowun Batang"/>
                <a:ea typeface="Gowun Batang"/>
                <a:cs typeface="Gowun Batang"/>
                <a:sym typeface="Gowun Batang"/>
              </a:rPr>
              <a:t>Dataset</a:t>
            </a:r>
            <a:endParaRPr sz="1100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509" name="Google Shape;509;p62"/>
          <p:cNvSpPr/>
          <p:nvPr/>
        </p:nvSpPr>
        <p:spPr>
          <a:xfrm>
            <a:off x="3899250" y="1043450"/>
            <a:ext cx="1448400" cy="2313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wun Batang"/>
                <a:ea typeface="Gowun Batang"/>
                <a:cs typeface="Gowun Batang"/>
                <a:sym typeface="Gowun Batang"/>
              </a:rPr>
              <a:t>Training</a:t>
            </a:r>
            <a:endParaRPr sz="1100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510" name="Google Shape;510;p62"/>
          <p:cNvSpPr/>
          <p:nvPr/>
        </p:nvSpPr>
        <p:spPr>
          <a:xfrm>
            <a:off x="6227825" y="777150"/>
            <a:ext cx="1448400" cy="2580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wun Batang"/>
                <a:ea typeface="Gowun Batang"/>
                <a:cs typeface="Gowun Batang"/>
                <a:sym typeface="Gowun Batang"/>
              </a:rPr>
              <a:t>Evaluation</a:t>
            </a:r>
            <a:endParaRPr sz="1100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511" name="Google Shape;511;p62"/>
          <p:cNvSpPr/>
          <p:nvPr/>
        </p:nvSpPr>
        <p:spPr>
          <a:xfrm>
            <a:off x="3219550" y="80550"/>
            <a:ext cx="1448400" cy="69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owun Batang"/>
                <a:ea typeface="Gowun Batang"/>
                <a:cs typeface="Gowun Batang"/>
                <a:sym typeface="Gowun Batang"/>
              </a:rPr>
              <a:t>Base Model</a:t>
            </a:r>
            <a:endParaRPr sz="1100">
              <a:latin typeface="Gowun Batang"/>
              <a:ea typeface="Gowun Batang"/>
              <a:cs typeface="Gowun Batang"/>
              <a:sym typeface="Gowun Batang"/>
            </a:endParaRPr>
          </a:p>
        </p:txBody>
      </p:sp>
      <p:cxnSp>
        <p:nvCxnSpPr>
          <p:cNvPr id="512" name="Google Shape;512;p62"/>
          <p:cNvCxnSpPr>
            <a:stCxn id="507" idx="2"/>
            <a:endCxn id="508" idx="0"/>
          </p:cNvCxnSpPr>
          <p:nvPr/>
        </p:nvCxnSpPr>
        <p:spPr>
          <a:xfrm>
            <a:off x="2495350" y="1808700"/>
            <a:ext cx="0" cy="539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3" name="Google Shape;513;p62"/>
          <p:cNvCxnSpPr>
            <a:stCxn id="508" idx="3"/>
          </p:cNvCxnSpPr>
          <p:nvPr/>
        </p:nvCxnSpPr>
        <p:spPr>
          <a:xfrm>
            <a:off x="3219550" y="2696075"/>
            <a:ext cx="6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4" name="Google Shape;514;p62"/>
          <p:cNvCxnSpPr>
            <a:stCxn id="507" idx="3"/>
          </p:cNvCxnSpPr>
          <p:nvPr/>
        </p:nvCxnSpPr>
        <p:spPr>
          <a:xfrm>
            <a:off x="3219550" y="1460400"/>
            <a:ext cx="679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5" name="Google Shape;515;p62"/>
          <p:cNvCxnSpPr/>
          <p:nvPr/>
        </p:nvCxnSpPr>
        <p:spPr>
          <a:xfrm>
            <a:off x="5354600" y="1475950"/>
            <a:ext cx="864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6" name="Google Shape;516;p62"/>
          <p:cNvCxnSpPr/>
          <p:nvPr/>
        </p:nvCxnSpPr>
        <p:spPr>
          <a:xfrm>
            <a:off x="5347725" y="2725350"/>
            <a:ext cx="87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" name="Google Shape;517;p62"/>
          <p:cNvCxnSpPr/>
          <p:nvPr/>
        </p:nvCxnSpPr>
        <p:spPr>
          <a:xfrm flipH="1" rot="-5400000">
            <a:off x="3360425" y="971300"/>
            <a:ext cx="679500" cy="302100"/>
          </a:xfrm>
          <a:prstGeom prst="bentConnector3">
            <a:avLst>
              <a:gd fmla="val 10102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" name="Google Shape;518;p62"/>
          <p:cNvCxnSpPr/>
          <p:nvPr/>
        </p:nvCxnSpPr>
        <p:spPr>
          <a:xfrm flipH="1" rot="-5400000">
            <a:off x="2663450" y="1544475"/>
            <a:ext cx="1891500" cy="401700"/>
          </a:xfrm>
          <a:prstGeom prst="bentConnector3">
            <a:avLst>
              <a:gd fmla="val 10036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9" name="Google Shape;519;p62"/>
          <p:cNvSpPr txBox="1"/>
          <p:nvPr>
            <p:ph idx="3" type="body"/>
          </p:nvPr>
        </p:nvSpPr>
        <p:spPr>
          <a:xfrm>
            <a:off x="1771150" y="1879338"/>
            <a:ext cx="9954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Proof Optimization</a:t>
            </a:r>
            <a:endParaRPr sz="800"/>
          </a:p>
        </p:txBody>
      </p:sp>
      <p:sp>
        <p:nvSpPr>
          <p:cNvPr id="520" name="Google Shape;520;p62"/>
          <p:cNvSpPr txBox="1"/>
          <p:nvPr>
            <p:ph idx="3" type="body"/>
          </p:nvPr>
        </p:nvSpPr>
        <p:spPr>
          <a:xfrm>
            <a:off x="5289350" y="1261488"/>
            <a:ext cx="9954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Neural Theorem Prover</a:t>
            </a:r>
            <a:endParaRPr sz="800"/>
          </a:p>
        </p:txBody>
      </p:sp>
      <p:sp>
        <p:nvSpPr>
          <p:cNvPr id="521" name="Google Shape;521;p62"/>
          <p:cNvSpPr txBox="1"/>
          <p:nvPr>
            <p:ph idx="3" type="body"/>
          </p:nvPr>
        </p:nvSpPr>
        <p:spPr>
          <a:xfrm>
            <a:off x="5347650" y="2512707"/>
            <a:ext cx="995400" cy="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Neural Theorem Prover</a:t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63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Optimization</a:t>
            </a:r>
            <a:endParaRPr/>
          </a:p>
        </p:txBody>
      </p:sp>
      <p:sp>
        <p:nvSpPr>
          <p:cNvPr id="528" name="Google Shape;528;p63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Optimization</a:t>
            </a:r>
            <a:endParaRPr/>
          </a:p>
        </p:txBody>
      </p:sp>
      <p:sp>
        <p:nvSpPr>
          <p:cNvPr id="529" name="Google Shape;529;p63"/>
          <p:cNvSpPr txBox="1"/>
          <p:nvPr>
            <p:ph idx="3" type="body"/>
          </p:nvPr>
        </p:nvSpPr>
        <p:spPr>
          <a:xfrm>
            <a:off x="229450" y="900550"/>
            <a:ext cx="8686800" cy="3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Given</a:t>
            </a:r>
            <a:r>
              <a:rPr lang="en" sz="1200"/>
              <a:t> a theorem statement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200"/>
              <a:t> in context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200"/>
              <a:t> with an initial proof </a:t>
            </a:r>
            <a:r>
              <a:rPr i="1" lang="en" sz="1200">
                <a:latin typeface="Times New Roman"/>
                <a:ea typeface="Times New Roman"/>
                <a:cs typeface="Times New Roman"/>
                <a:sym typeface="Times New Roman"/>
              </a:rPr>
              <a:t>y,</a:t>
            </a:r>
            <a:r>
              <a:rPr lang="en" sz="1200"/>
              <a:t> we want to generate a new proof </a:t>
            </a:r>
            <a:r>
              <a:rPr i="1" lang="en" sz="1200"/>
              <a:t>y’</a:t>
            </a:r>
            <a:r>
              <a:rPr lang="en" sz="1200"/>
              <a:t> such that </a:t>
            </a:r>
            <a:r>
              <a:rPr i="1" lang="en" sz="1200"/>
              <a:t>compiles(c,x,y’)</a:t>
            </a:r>
            <a:r>
              <a:rPr lang="en" sz="1200"/>
              <a:t>, and given either an </a:t>
            </a:r>
            <a:r>
              <a:rPr i="1" lang="en" sz="1200"/>
              <a:t>absolute metric			        </a:t>
            </a:r>
            <a:r>
              <a:rPr lang="en" sz="1200"/>
              <a:t>or a </a:t>
            </a:r>
            <a:r>
              <a:rPr i="1" lang="en" sz="1200"/>
              <a:t>relative metric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 aim to maximize: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Or, if we want to specify some additional requirements for a “valid proof” for a given metric (i.e. ignore trivial optimizations), we can define an admission set  		and consider the </a:t>
            </a:r>
            <a:r>
              <a:rPr i="1" lang="en" sz="1200"/>
              <a:t>improvement score</a:t>
            </a:r>
            <a:r>
              <a:rPr lang="en" sz="1200"/>
              <a:t>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Meaning that we would like to optimize for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200"/>
              <a:t>Note that the task of proof optimization is a proper generalization of neural theorem proving as well as autoformalization.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530" name="Google Shape;53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750" y="1208225"/>
            <a:ext cx="1262975" cy="1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975" y="1213750"/>
            <a:ext cx="1412500" cy="1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9902" y="1410275"/>
            <a:ext cx="2485898" cy="6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5850" y="2495613"/>
            <a:ext cx="519050" cy="1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175" y="2737350"/>
            <a:ext cx="8117050" cy="2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9900" y="3136367"/>
            <a:ext cx="1502400" cy="28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1" name="Google Shape;541;p64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ImProver</a:t>
            </a:r>
            <a:endParaRPr/>
          </a:p>
        </p:txBody>
      </p:sp>
      <p:sp>
        <p:nvSpPr>
          <p:cNvPr id="542" name="Google Shape;542;p64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pic>
        <p:nvPicPr>
          <p:cNvPr id="543" name="Google Shape;543;p64" title="Screenshot 2025-11-13 at 9.45.2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750" y="967950"/>
            <a:ext cx="4821826" cy="25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4" title="Screenshot 2025-11-13 at 9.45.45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147" y="1043465"/>
            <a:ext cx="3678049" cy="11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4" title="Screenshot 2025-11-13 at 9.46.17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150" y="2345464"/>
            <a:ext cx="3678050" cy="103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1" name="Google Shape;551;p65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ProofOptimizer</a:t>
            </a:r>
            <a:endParaRPr/>
          </a:p>
        </p:txBody>
      </p:sp>
      <p:sp>
        <p:nvSpPr>
          <p:cNvPr id="552" name="Google Shape;552;p65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pic>
        <p:nvPicPr>
          <p:cNvPr id="553" name="Google Shape;553;p65" title="Screenshot 2025-11-13 at 9.49.0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50" y="1496812"/>
            <a:ext cx="5833076" cy="15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5" title="Screenshot 2025-11-13 at 9.50.0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548" y="746050"/>
            <a:ext cx="2929174" cy="303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0" name="Google Shape;560;p66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ImProver</a:t>
            </a:r>
            <a:r>
              <a:rPr baseline="30000" lang="en"/>
              <a:t>2</a:t>
            </a:r>
            <a:endParaRPr baseline="30000"/>
          </a:p>
        </p:txBody>
      </p:sp>
      <p:sp>
        <p:nvSpPr>
          <p:cNvPr id="561" name="Google Shape;561;p66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562" name="Google Shape;562;p66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Objectives: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Build a general method that allows for simple proof optimization to arbitrary metrics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Test this method on real-world, utility-focused metrics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Build a training pipeline that can optimize many different metrics without much/any manual tuning on small parameter models, that allows them to perform competitively with much larger models.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Do all of the above on research math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endParaRPr sz="1200"/>
          </a:p>
        </p:txBody>
      </p:sp>
      <p:pic>
        <p:nvPicPr>
          <p:cNvPr id="563" name="Google Shape;56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599" y="1013350"/>
            <a:ext cx="4621649" cy="27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p67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ImProver</a:t>
            </a:r>
            <a:r>
              <a:rPr baseline="30000" lang="en"/>
              <a:t>2</a:t>
            </a:r>
            <a:endParaRPr baseline="30000"/>
          </a:p>
        </p:txBody>
      </p:sp>
      <p:sp>
        <p:nvSpPr>
          <p:cNvPr id="570" name="Google Shape;570;p67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ImProver</a:t>
            </a:r>
            <a:r>
              <a:rPr baseline="30000" lang="en"/>
              <a:t>2</a:t>
            </a:r>
            <a:endParaRPr baseline="30000"/>
          </a:p>
        </p:txBody>
      </p:sp>
      <p:sp>
        <p:nvSpPr>
          <p:cNvPr id="571" name="Google Shape;571;p67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Objectives: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Build a general method that allows for simple proof optimization to arbitrary metrics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Test this method on real-world, utility-focused metrics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Build a training pipeline that can optimize many different metrics without much/any manual tuning on small parameter models, that allows them to perform competitively with </a:t>
            </a:r>
            <a:r>
              <a:rPr lang="en" sz="1200"/>
              <a:t>much larger models.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Do all of the above on research math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endParaRPr sz="1200"/>
          </a:p>
        </p:txBody>
      </p:sp>
      <p:pic>
        <p:nvPicPr>
          <p:cNvPr id="572" name="Google Shape;57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250" y="1013350"/>
            <a:ext cx="4266351" cy="29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8" name="Google Shape;578;p68"/>
          <p:cNvSpPr txBox="1"/>
          <p:nvPr>
            <p:ph type="title"/>
          </p:nvPr>
        </p:nvSpPr>
        <p:spPr>
          <a:xfrm>
            <a:off x="229450" y="164350"/>
            <a:ext cx="43434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Modularity</a:t>
            </a:r>
            <a:endParaRPr baseline="30000"/>
          </a:p>
        </p:txBody>
      </p:sp>
      <p:sp>
        <p:nvSpPr>
          <p:cNvPr id="579" name="Google Shape;579;p68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Proof Structure</a:t>
            </a:r>
            <a:endParaRPr/>
          </a:p>
        </p:txBody>
      </p:sp>
      <p:sp>
        <p:nvSpPr>
          <p:cNvPr id="580" name="Google Shape;580;p68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Proof Modularity is the number of </a:t>
            </a:r>
            <a:r>
              <a:rPr i="1" lang="en" sz="1200"/>
              <a:t>spawned goals</a:t>
            </a:r>
            <a:r>
              <a:rPr lang="en" sz="1200"/>
              <a:t>, that are: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critical</a:t>
            </a:r>
            <a:r>
              <a:rPr lang="en" sz="1200"/>
              <a:t> to the correctness of the proof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nonduplicates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nontrivial</a:t>
            </a:r>
            <a:endParaRPr b="1" sz="1200"/>
          </a:p>
        </p:txBody>
      </p:sp>
      <p:pic>
        <p:nvPicPr>
          <p:cNvPr id="581" name="Google Shape;581;p68" title="Screenshot 2025-11-13 at 10.45.2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75" y="1833650"/>
            <a:ext cx="6022274" cy="22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51"/>
          <p:cNvGrpSpPr/>
          <p:nvPr/>
        </p:nvGrpSpPr>
        <p:grpSpPr>
          <a:xfrm>
            <a:off x="228600" y="788749"/>
            <a:ext cx="8686800" cy="310501"/>
            <a:chOff x="228600" y="788749"/>
            <a:chExt cx="8686800" cy="310501"/>
          </a:xfrm>
        </p:grpSpPr>
        <p:sp>
          <p:nvSpPr>
            <p:cNvPr id="361" name="Google Shape;361;p51"/>
            <p:cNvSpPr txBox="1"/>
            <p:nvPr/>
          </p:nvSpPr>
          <p:spPr>
            <a:xfrm>
              <a:off x="228600" y="788749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Is “Structure” Useful?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362" name="Google Shape;362;p51"/>
            <p:cNvSpPr txBox="1"/>
            <p:nvPr/>
          </p:nvSpPr>
          <p:spPr>
            <a:xfrm>
              <a:off x="5486400" y="788749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63" name="Google Shape;363;p51"/>
            <p:cNvCxnSpPr/>
            <p:nvPr/>
          </p:nvCxnSpPr>
          <p:spPr>
            <a:xfrm>
              <a:off x="228600" y="1099250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4" name="Google Shape;364;p51"/>
            <p:cNvSpPr txBox="1"/>
            <p:nvPr/>
          </p:nvSpPr>
          <p:spPr>
            <a:xfrm>
              <a:off x="7543800" y="788749"/>
              <a:ext cx="137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</p:grpSp>
      <p:sp>
        <p:nvSpPr>
          <p:cNvPr id="365" name="Google Shape;365;p5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51"/>
          <p:cNvSpPr txBox="1"/>
          <p:nvPr>
            <p:ph idx="1" type="subTitle"/>
          </p:nvPr>
        </p:nvSpPr>
        <p:spPr>
          <a:xfrm>
            <a:off x="228600" y="167750"/>
            <a:ext cx="52578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pSp>
        <p:nvGrpSpPr>
          <p:cNvPr id="367" name="Google Shape;367;p51"/>
          <p:cNvGrpSpPr/>
          <p:nvPr/>
        </p:nvGrpSpPr>
        <p:grpSpPr>
          <a:xfrm>
            <a:off x="228600" y="1409748"/>
            <a:ext cx="8686800" cy="310502"/>
            <a:chOff x="228600" y="1409748"/>
            <a:chExt cx="8686800" cy="310502"/>
          </a:xfrm>
        </p:grpSpPr>
        <p:sp>
          <p:nvSpPr>
            <p:cNvPr id="368" name="Google Shape;368;p51"/>
            <p:cNvSpPr txBox="1"/>
            <p:nvPr/>
          </p:nvSpPr>
          <p:spPr>
            <a:xfrm>
              <a:off x="228600" y="1409748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Previous Work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369" name="Google Shape;369;p51"/>
            <p:cNvSpPr txBox="1"/>
            <p:nvPr/>
          </p:nvSpPr>
          <p:spPr>
            <a:xfrm>
              <a:off x="5486400" y="1409748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70" name="Google Shape;370;p51"/>
            <p:cNvCxnSpPr/>
            <p:nvPr/>
          </p:nvCxnSpPr>
          <p:spPr>
            <a:xfrm>
              <a:off x="228600" y="1720250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1" name="Google Shape;371;p51"/>
            <p:cNvSpPr txBox="1"/>
            <p:nvPr/>
          </p:nvSpPr>
          <p:spPr>
            <a:xfrm>
              <a:off x="7543800" y="1409748"/>
              <a:ext cx="137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</p:grpSp>
      <p:grpSp>
        <p:nvGrpSpPr>
          <p:cNvPr id="372" name="Google Shape;372;p51"/>
          <p:cNvGrpSpPr/>
          <p:nvPr/>
        </p:nvGrpSpPr>
        <p:grpSpPr>
          <a:xfrm>
            <a:off x="228600" y="1720248"/>
            <a:ext cx="8686800" cy="310502"/>
            <a:chOff x="228600" y="1720248"/>
            <a:chExt cx="8686800" cy="310502"/>
          </a:xfrm>
        </p:grpSpPr>
        <p:sp>
          <p:nvSpPr>
            <p:cNvPr id="373" name="Google Shape;373;p51"/>
            <p:cNvSpPr txBox="1"/>
            <p:nvPr/>
          </p:nvSpPr>
          <p:spPr>
            <a:xfrm>
              <a:off x="228600" y="1720248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ImProver</a:t>
              </a:r>
              <a:r>
                <a:rPr baseline="30000"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2</a:t>
              </a:r>
              <a:endParaRPr baseline="30000"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374" name="Google Shape;374;p51"/>
            <p:cNvSpPr txBox="1"/>
            <p:nvPr/>
          </p:nvSpPr>
          <p:spPr>
            <a:xfrm>
              <a:off x="5486400" y="1720248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75" name="Google Shape;375;p51"/>
            <p:cNvCxnSpPr/>
            <p:nvPr/>
          </p:nvCxnSpPr>
          <p:spPr>
            <a:xfrm>
              <a:off x="228600" y="2030750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6" name="Google Shape;376;p51"/>
            <p:cNvSpPr txBox="1"/>
            <p:nvPr/>
          </p:nvSpPr>
          <p:spPr>
            <a:xfrm>
              <a:off x="7543800" y="1720248"/>
              <a:ext cx="137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</p:grpSp>
      <p:grpSp>
        <p:nvGrpSpPr>
          <p:cNvPr id="377" name="Google Shape;377;p51"/>
          <p:cNvGrpSpPr/>
          <p:nvPr/>
        </p:nvGrpSpPr>
        <p:grpSpPr>
          <a:xfrm>
            <a:off x="228600" y="2030747"/>
            <a:ext cx="8686800" cy="310503"/>
            <a:chOff x="228600" y="2030747"/>
            <a:chExt cx="8686800" cy="310503"/>
          </a:xfrm>
        </p:grpSpPr>
        <p:sp>
          <p:nvSpPr>
            <p:cNvPr id="378" name="Google Shape;378;p51"/>
            <p:cNvSpPr txBox="1"/>
            <p:nvPr/>
          </p:nvSpPr>
          <p:spPr>
            <a:xfrm>
              <a:off x="228600" y="2030747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Formal Proof Structure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379" name="Google Shape;379;p51"/>
            <p:cNvSpPr txBox="1"/>
            <p:nvPr/>
          </p:nvSpPr>
          <p:spPr>
            <a:xfrm>
              <a:off x="5486400" y="2030747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80" name="Google Shape;380;p51"/>
            <p:cNvCxnSpPr/>
            <p:nvPr/>
          </p:nvCxnSpPr>
          <p:spPr>
            <a:xfrm>
              <a:off x="228600" y="2341250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1" name="Google Shape;381;p51"/>
            <p:cNvSpPr txBox="1"/>
            <p:nvPr/>
          </p:nvSpPr>
          <p:spPr>
            <a:xfrm>
              <a:off x="7543800" y="2030747"/>
              <a:ext cx="137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</p:grpSp>
      <p:grpSp>
        <p:nvGrpSpPr>
          <p:cNvPr id="382" name="Google Shape;382;p51"/>
          <p:cNvGrpSpPr/>
          <p:nvPr/>
        </p:nvGrpSpPr>
        <p:grpSpPr>
          <a:xfrm>
            <a:off x="228600" y="2342678"/>
            <a:ext cx="8686800" cy="310503"/>
            <a:chOff x="228600" y="2342678"/>
            <a:chExt cx="8686800" cy="310503"/>
          </a:xfrm>
        </p:grpSpPr>
        <p:sp>
          <p:nvSpPr>
            <p:cNvPr id="383" name="Google Shape;383;p51"/>
            <p:cNvSpPr txBox="1"/>
            <p:nvPr/>
          </p:nvSpPr>
          <p:spPr>
            <a:xfrm>
              <a:off x="228600" y="2342678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Results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384" name="Google Shape;384;p51"/>
            <p:cNvSpPr txBox="1"/>
            <p:nvPr/>
          </p:nvSpPr>
          <p:spPr>
            <a:xfrm>
              <a:off x="5486400" y="2342678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85" name="Google Shape;385;p51"/>
            <p:cNvCxnSpPr/>
            <p:nvPr/>
          </p:nvCxnSpPr>
          <p:spPr>
            <a:xfrm>
              <a:off x="228600" y="2653181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6" name="Google Shape;386;p51"/>
            <p:cNvSpPr txBox="1"/>
            <p:nvPr/>
          </p:nvSpPr>
          <p:spPr>
            <a:xfrm>
              <a:off x="7543800" y="2342678"/>
              <a:ext cx="137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</p:grpSp>
      <p:grpSp>
        <p:nvGrpSpPr>
          <p:cNvPr id="387" name="Google Shape;387;p51"/>
          <p:cNvGrpSpPr/>
          <p:nvPr/>
        </p:nvGrpSpPr>
        <p:grpSpPr>
          <a:xfrm>
            <a:off x="228600" y="1099249"/>
            <a:ext cx="8686800" cy="310501"/>
            <a:chOff x="228600" y="1099249"/>
            <a:chExt cx="8686800" cy="310501"/>
          </a:xfrm>
        </p:grpSpPr>
        <p:sp>
          <p:nvSpPr>
            <p:cNvPr id="388" name="Google Shape;388;p51"/>
            <p:cNvSpPr txBox="1"/>
            <p:nvPr/>
          </p:nvSpPr>
          <p:spPr>
            <a:xfrm>
              <a:off x="228600" y="1099249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Proof Optimization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89" name="Google Shape;389;p51"/>
            <p:cNvCxnSpPr/>
            <p:nvPr/>
          </p:nvCxnSpPr>
          <p:spPr>
            <a:xfrm>
              <a:off x="228600" y="1409750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0" name="Google Shape;390;p51"/>
          <p:cNvGrpSpPr/>
          <p:nvPr/>
        </p:nvGrpSpPr>
        <p:grpSpPr>
          <a:xfrm>
            <a:off x="228600" y="2654602"/>
            <a:ext cx="8686800" cy="310504"/>
            <a:chOff x="228600" y="2654602"/>
            <a:chExt cx="8686800" cy="310504"/>
          </a:xfrm>
        </p:grpSpPr>
        <p:sp>
          <p:nvSpPr>
            <p:cNvPr id="391" name="Google Shape;391;p51"/>
            <p:cNvSpPr txBox="1"/>
            <p:nvPr/>
          </p:nvSpPr>
          <p:spPr>
            <a:xfrm>
              <a:off x="228600" y="2654602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Bootstrapping SLMs with Off-Policy Expert Iteration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392" name="Google Shape;392;p51"/>
            <p:cNvSpPr txBox="1"/>
            <p:nvPr/>
          </p:nvSpPr>
          <p:spPr>
            <a:xfrm>
              <a:off x="5486400" y="2654602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93" name="Google Shape;393;p51"/>
            <p:cNvCxnSpPr/>
            <p:nvPr/>
          </p:nvCxnSpPr>
          <p:spPr>
            <a:xfrm>
              <a:off x="228600" y="2965106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4" name="Google Shape;394;p51"/>
            <p:cNvSpPr txBox="1"/>
            <p:nvPr/>
          </p:nvSpPr>
          <p:spPr>
            <a:xfrm>
              <a:off x="7543800" y="2654602"/>
              <a:ext cx="137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</p:grpSp>
      <p:grpSp>
        <p:nvGrpSpPr>
          <p:cNvPr id="395" name="Google Shape;395;p51"/>
          <p:cNvGrpSpPr/>
          <p:nvPr/>
        </p:nvGrpSpPr>
        <p:grpSpPr>
          <a:xfrm>
            <a:off x="228600" y="2966527"/>
            <a:ext cx="8686800" cy="310505"/>
            <a:chOff x="228600" y="2966527"/>
            <a:chExt cx="8686800" cy="310505"/>
          </a:xfrm>
        </p:grpSpPr>
        <p:sp>
          <p:nvSpPr>
            <p:cNvPr id="396" name="Google Shape;396;p51"/>
            <p:cNvSpPr txBox="1"/>
            <p:nvPr/>
          </p:nvSpPr>
          <p:spPr>
            <a:xfrm>
              <a:off x="228600" y="2966527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“Structure” is Useful.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397" name="Google Shape;397;p51"/>
            <p:cNvSpPr txBox="1"/>
            <p:nvPr/>
          </p:nvSpPr>
          <p:spPr>
            <a:xfrm>
              <a:off x="5486400" y="2966527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398" name="Google Shape;398;p51"/>
            <p:cNvCxnSpPr/>
            <p:nvPr/>
          </p:nvCxnSpPr>
          <p:spPr>
            <a:xfrm>
              <a:off x="228600" y="3277031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9" name="Google Shape;399;p51"/>
            <p:cNvSpPr txBox="1"/>
            <p:nvPr/>
          </p:nvSpPr>
          <p:spPr>
            <a:xfrm>
              <a:off x="7543800" y="2966527"/>
              <a:ext cx="137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</p:grpSp>
      <p:grpSp>
        <p:nvGrpSpPr>
          <p:cNvPr id="400" name="Google Shape;400;p51"/>
          <p:cNvGrpSpPr/>
          <p:nvPr/>
        </p:nvGrpSpPr>
        <p:grpSpPr>
          <a:xfrm>
            <a:off x="228600" y="478250"/>
            <a:ext cx="8686800" cy="310500"/>
            <a:chOff x="228600" y="478250"/>
            <a:chExt cx="8686800" cy="310500"/>
          </a:xfrm>
        </p:grpSpPr>
        <p:sp>
          <p:nvSpPr>
            <p:cNvPr id="401" name="Google Shape;401;p51"/>
            <p:cNvSpPr txBox="1"/>
            <p:nvPr/>
          </p:nvSpPr>
          <p:spPr>
            <a:xfrm>
              <a:off x="228600" y="478250"/>
              <a:ext cx="4792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Gowun Batang"/>
                  <a:ea typeface="Gowun Batang"/>
                  <a:cs typeface="Gowun Batang"/>
                  <a:sym typeface="Gowun Batang"/>
                </a:rPr>
                <a:t>On Recent NTP Results</a:t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402" name="Google Shape;402;p51"/>
            <p:cNvSpPr txBox="1"/>
            <p:nvPr/>
          </p:nvSpPr>
          <p:spPr>
            <a:xfrm>
              <a:off x="5486400" y="478250"/>
              <a:ext cx="20574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cxnSp>
          <p:nvCxnSpPr>
            <p:cNvPr id="403" name="Google Shape;403;p51"/>
            <p:cNvCxnSpPr/>
            <p:nvPr/>
          </p:nvCxnSpPr>
          <p:spPr>
            <a:xfrm>
              <a:off x="228600" y="788750"/>
              <a:ext cx="8686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9"/>
          <p:cNvSpPr/>
          <p:nvPr/>
        </p:nvSpPr>
        <p:spPr>
          <a:xfrm>
            <a:off x="6783162" y="24842"/>
            <a:ext cx="10011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have h₁ : [...] := by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69"/>
          <p:cNvSpPr txBox="1"/>
          <p:nvPr>
            <p:ph idx="12" type="sldNum"/>
          </p:nvPr>
        </p:nvSpPr>
        <p:spPr>
          <a:xfrm>
            <a:off x="7609746" y="4730443"/>
            <a:ext cx="1319400" cy="284700"/>
          </a:xfrm>
          <a:prstGeom prst="rect">
            <a:avLst/>
          </a:prstGeom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90"/>
              <a:t>‹#›</a:t>
            </a:fld>
            <a:endParaRPr sz="790"/>
          </a:p>
        </p:txBody>
      </p:sp>
      <p:sp>
        <p:nvSpPr>
          <p:cNvPr id="588" name="Google Shape;588;p69"/>
          <p:cNvSpPr txBox="1"/>
          <p:nvPr>
            <p:ph type="title"/>
          </p:nvPr>
        </p:nvSpPr>
        <p:spPr>
          <a:xfrm>
            <a:off x="229450" y="164350"/>
            <a:ext cx="43434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Modularity</a:t>
            </a:r>
            <a:endParaRPr baseline="30000"/>
          </a:p>
        </p:txBody>
      </p:sp>
      <p:sp>
        <p:nvSpPr>
          <p:cNvPr id="589" name="Google Shape;589;p69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Proof Structure</a:t>
            </a:r>
            <a:endParaRPr/>
          </a:p>
        </p:txBody>
      </p:sp>
      <p:sp>
        <p:nvSpPr>
          <p:cNvPr id="590" name="Google Shape;590;p69"/>
          <p:cNvSpPr txBox="1"/>
          <p:nvPr>
            <p:ph idx="3" type="body"/>
          </p:nvPr>
        </p:nvSpPr>
        <p:spPr>
          <a:xfrm>
            <a:off x="229450" y="860950"/>
            <a:ext cx="4343400" cy="18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Proof Modularity is the number of </a:t>
            </a:r>
            <a:r>
              <a:rPr i="1" lang="en" sz="1200"/>
              <a:t>spawned goals</a:t>
            </a:r>
            <a:r>
              <a:rPr lang="en" sz="1200"/>
              <a:t>, that are: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critical to the correctness of the proof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nonduplicates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nontrivial</a:t>
            </a:r>
            <a:endParaRPr b="1" sz="1200"/>
          </a:p>
        </p:txBody>
      </p:sp>
      <p:pic>
        <p:nvPicPr>
          <p:cNvPr id="591" name="Google Shape;591;p69" title="Screenshot 2025-11-13 at 10.45.2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25" y="1703800"/>
            <a:ext cx="3321325" cy="12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9"/>
          <p:cNvSpPr/>
          <p:nvPr/>
        </p:nvSpPr>
        <p:spPr>
          <a:xfrm>
            <a:off x="7657256" y="678453"/>
            <a:ext cx="10434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intro h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3" name="Google Shape;593;p69"/>
          <p:cNvSpPr/>
          <p:nvPr/>
        </p:nvSpPr>
        <p:spPr>
          <a:xfrm>
            <a:off x="7656156" y="1516641"/>
            <a:ext cx="10434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apply normal_weakerThan_of_subset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4" name="Google Shape;594;p69"/>
          <p:cNvSpPr/>
          <p:nvPr/>
        </p:nvSpPr>
        <p:spPr>
          <a:xfrm>
            <a:off x="7677417" y="2228411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assumption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5" name="Google Shape;595;p69"/>
          <p:cNvSpPr/>
          <p:nvPr/>
        </p:nvSpPr>
        <p:spPr>
          <a:xfrm>
            <a:off x="5949458" y="1399268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intro φ hφ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6" name="Google Shape;596;p69"/>
          <p:cNvSpPr/>
          <p:nvPr/>
        </p:nvSpPr>
        <p:spPr>
          <a:xfrm>
            <a:off x="6675325" y="3778370"/>
            <a:ext cx="10011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aesop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7" name="Google Shape;597;p69"/>
          <p:cNvSpPr/>
          <p:nvPr/>
        </p:nvSpPr>
        <p:spPr>
          <a:xfrm>
            <a:off x="6674403" y="3057554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simp_all [LO.Modal.Hilbert.KD5, LO.Modal.Hilbert.KD45]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8" name="Google Shape;598;p69"/>
          <p:cNvSpPr/>
          <p:nvPr/>
        </p:nvSpPr>
        <p:spPr>
          <a:xfrm>
            <a:off x="5950372" y="678453"/>
            <a:ext cx="10011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have h₂ : [...] := by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9" name="Google Shape;599;p69"/>
          <p:cNvSpPr/>
          <p:nvPr/>
        </p:nvSpPr>
        <p:spPr>
          <a:xfrm>
            <a:off x="5949453" y="2228411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cases' hφ with hφ hφ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0" name="Google Shape;600;p69"/>
          <p:cNvSpPr/>
          <p:nvPr/>
        </p:nvSpPr>
        <p:spPr>
          <a:xfrm>
            <a:off x="5282900" y="3057554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simp_all [LO.Modal.Hilbert.KD5, LO.Modal.Hilbert.KD45]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01" name="Google Shape;601;p69"/>
          <p:cNvCxnSpPr>
            <a:stCxn id="586" idx="2"/>
            <a:endCxn id="598" idx="3"/>
          </p:cNvCxnSpPr>
          <p:nvPr/>
        </p:nvCxnSpPr>
        <p:spPr>
          <a:xfrm rot="5400000">
            <a:off x="6928962" y="600092"/>
            <a:ext cx="377400" cy="332100"/>
          </a:xfrm>
          <a:prstGeom prst="bentConnector2">
            <a:avLst/>
          </a:prstGeom>
          <a:noFill/>
          <a:ln cap="flat" cmpd="sng" w="83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69"/>
          <p:cNvCxnSpPr>
            <a:stCxn id="586" idx="2"/>
            <a:endCxn id="592" idx="1"/>
          </p:cNvCxnSpPr>
          <p:nvPr/>
        </p:nvCxnSpPr>
        <p:spPr>
          <a:xfrm flipH="1" rot="-5400000">
            <a:off x="7281762" y="579392"/>
            <a:ext cx="377400" cy="373500"/>
          </a:xfrm>
          <a:prstGeom prst="bentConnector2">
            <a:avLst/>
          </a:prstGeom>
          <a:noFill/>
          <a:ln cap="flat" cmpd="sng" w="2510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69"/>
          <p:cNvCxnSpPr>
            <a:stCxn id="598" idx="2"/>
            <a:endCxn id="595" idx="0"/>
          </p:cNvCxnSpPr>
          <p:nvPr/>
        </p:nvCxnSpPr>
        <p:spPr>
          <a:xfrm flipH="1" rot="-5400000">
            <a:off x="6367072" y="1314903"/>
            <a:ext cx="168300" cy="600"/>
          </a:xfrm>
          <a:prstGeom prst="bentConnector3">
            <a:avLst>
              <a:gd fmla="val 49993" name="adj1"/>
            </a:avLst>
          </a:prstGeom>
          <a:noFill/>
          <a:ln cap="flat" cmpd="sng" w="28575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69"/>
          <p:cNvCxnSpPr>
            <a:stCxn id="595" idx="2"/>
            <a:endCxn id="599" idx="0"/>
          </p:cNvCxnSpPr>
          <p:nvPr/>
        </p:nvCxnSpPr>
        <p:spPr>
          <a:xfrm flipH="1" rot="-5400000">
            <a:off x="6312908" y="2089868"/>
            <a:ext cx="276600" cy="600"/>
          </a:xfrm>
          <a:prstGeom prst="bentConnector3">
            <a:avLst>
              <a:gd fmla="val 50004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69"/>
          <p:cNvCxnSpPr>
            <a:stCxn id="599" idx="2"/>
            <a:endCxn id="600" idx="0"/>
          </p:cNvCxnSpPr>
          <p:nvPr/>
        </p:nvCxnSpPr>
        <p:spPr>
          <a:xfrm rot="5400000">
            <a:off x="5979303" y="2586011"/>
            <a:ext cx="276600" cy="666600"/>
          </a:xfrm>
          <a:prstGeom prst="bentConnector3">
            <a:avLst>
              <a:gd fmla="val 50004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69"/>
          <p:cNvCxnSpPr>
            <a:stCxn id="599" idx="2"/>
            <a:endCxn id="597" idx="0"/>
          </p:cNvCxnSpPr>
          <p:nvPr/>
        </p:nvCxnSpPr>
        <p:spPr>
          <a:xfrm flipH="1" rot="-5400000">
            <a:off x="6675153" y="2556761"/>
            <a:ext cx="276600" cy="725100"/>
          </a:xfrm>
          <a:prstGeom prst="bentConnector3">
            <a:avLst>
              <a:gd fmla="val 50004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7" name="Google Shape;607;p69"/>
          <p:cNvCxnSpPr>
            <a:stCxn id="597" idx="2"/>
            <a:endCxn id="596" idx="0"/>
          </p:cNvCxnSpPr>
          <p:nvPr/>
        </p:nvCxnSpPr>
        <p:spPr>
          <a:xfrm flipH="1" rot="-5400000">
            <a:off x="7092003" y="3694004"/>
            <a:ext cx="168300" cy="600"/>
          </a:xfrm>
          <a:prstGeom prst="bentConnector3">
            <a:avLst>
              <a:gd fmla="val 49993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8" name="Google Shape;608;p69"/>
          <p:cNvCxnSpPr>
            <a:stCxn id="592" idx="2"/>
            <a:endCxn id="593" idx="0"/>
          </p:cNvCxnSpPr>
          <p:nvPr/>
        </p:nvCxnSpPr>
        <p:spPr>
          <a:xfrm rot="5400000">
            <a:off x="8035556" y="1373253"/>
            <a:ext cx="285600" cy="1200"/>
          </a:xfrm>
          <a:prstGeom prst="bentConnector3">
            <a:avLst>
              <a:gd fmla="val 50019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9" name="Google Shape;609;p69"/>
          <p:cNvCxnSpPr>
            <a:stCxn id="593" idx="2"/>
            <a:endCxn id="594" idx="0"/>
          </p:cNvCxnSpPr>
          <p:nvPr/>
        </p:nvCxnSpPr>
        <p:spPr>
          <a:xfrm flipH="1" rot="-5400000">
            <a:off x="8098656" y="2148441"/>
            <a:ext cx="159300" cy="900"/>
          </a:xfrm>
          <a:prstGeom prst="bentConnector3">
            <a:avLst>
              <a:gd fmla="val 49966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0" name="Google Shape;610;p69"/>
          <p:cNvSpPr/>
          <p:nvPr/>
        </p:nvSpPr>
        <p:spPr>
          <a:xfrm>
            <a:off x="4386576" y="678450"/>
            <a:ext cx="1001100" cy="55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exact h₁ h₂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11" name="Google Shape;611;p69"/>
          <p:cNvCxnSpPr>
            <a:stCxn id="598" idx="1"/>
            <a:endCxn id="610" idx="3"/>
          </p:cNvCxnSpPr>
          <p:nvPr/>
        </p:nvCxnSpPr>
        <p:spPr>
          <a:xfrm flipH="1">
            <a:off x="5387572" y="954753"/>
            <a:ext cx="562800" cy="6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0"/>
          <p:cNvSpPr/>
          <p:nvPr/>
        </p:nvSpPr>
        <p:spPr>
          <a:xfrm>
            <a:off x="6783162" y="24842"/>
            <a:ext cx="10011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have h₁ : [...] := by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7" name="Google Shape;617;p70"/>
          <p:cNvSpPr txBox="1"/>
          <p:nvPr>
            <p:ph idx="12" type="sldNum"/>
          </p:nvPr>
        </p:nvSpPr>
        <p:spPr>
          <a:xfrm>
            <a:off x="7609746" y="4730443"/>
            <a:ext cx="1319400" cy="284700"/>
          </a:xfrm>
          <a:prstGeom prst="rect">
            <a:avLst/>
          </a:prstGeom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90"/>
              <a:t>‹#›</a:t>
            </a:fld>
            <a:endParaRPr sz="790"/>
          </a:p>
        </p:txBody>
      </p:sp>
      <p:sp>
        <p:nvSpPr>
          <p:cNvPr id="618" name="Google Shape;618;p70"/>
          <p:cNvSpPr txBox="1"/>
          <p:nvPr>
            <p:ph type="title"/>
          </p:nvPr>
        </p:nvSpPr>
        <p:spPr>
          <a:xfrm>
            <a:off x="229450" y="164350"/>
            <a:ext cx="43434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Modularity</a:t>
            </a:r>
            <a:endParaRPr baseline="30000"/>
          </a:p>
        </p:txBody>
      </p:sp>
      <p:sp>
        <p:nvSpPr>
          <p:cNvPr id="619" name="Google Shape;619;p70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Proof Structure</a:t>
            </a:r>
            <a:endParaRPr/>
          </a:p>
        </p:txBody>
      </p:sp>
      <p:sp>
        <p:nvSpPr>
          <p:cNvPr id="620" name="Google Shape;620;p70"/>
          <p:cNvSpPr txBox="1"/>
          <p:nvPr>
            <p:ph idx="3" type="body"/>
          </p:nvPr>
        </p:nvSpPr>
        <p:spPr>
          <a:xfrm>
            <a:off x="229450" y="860950"/>
            <a:ext cx="4343400" cy="18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Proof Modularity is the number of </a:t>
            </a:r>
            <a:r>
              <a:rPr i="1" lang="en" sz="1200"/>
              <a:t>spawned goals</a:t>
            </a:r>
            <a:r>
              <a:rPr lang="en" sz="1200"/>
              <a:t>, that are: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critical to the correctness of the proof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nonduplicates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nontrivial</a:t>
            </a:r>
            <a:endParaRPr b="1" sz="1200"/>
          </a:p>
        </p:txBody>
      </p:sp>
      <p:pic>
        <p:nvPicPr>
          <p:cNvPr id="621" name="Google Shape;621;p70" title="Screenshot 2025-11-13 at 10.45.2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25" y="1703800"/>
            <a:ext cx="3321325" cy="12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70"/>
          <p:cNvSpPr/>
          <p:nvPr/>
        </p:nvSpPr>
        <p:spPr>
          <a:xfrm>
            <a:off x="7657256" y="678453"/>
            <a:ext cx="10434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intro h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3" name="Google Shape;623;p70"/>
          <p:cNvSpPr/>
          <p:nvPr/>
        </p:nvSpPr>
        <p:spPr>
          <a:xfrm>
            <a:off x="7656156" y="1516641"/>
            <a:ext cx="10434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apply normal_weakerThan_of_subset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4" name="Google Shape;624;p70"/>
          <p:cNvSpPr/>
          <p:nvPr/>
        </p:nvSpPr>
        <p:spPr>
          <a:xfrm>
            <a:off x="7677417" y="2228411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assumption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5" name="Google Shape;625;p70"/>
          <p:cNvSpPr/>
          <p:nvPr/>
        </p:nvSpPr>
        <p:spPr>
          <a:xfrm>
            <a:off x="5949458" y="1399268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intro φ hφ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6" name="Google Shape;626;p70"/>
          <p:cNvSpPr/>
          <p:nvPr/>
        </p:nvSpPr>
        <p:spPr>
          <a:xfrm>
            <a:off x="6675325" y="3778370"/>
            <a:ext cx="10011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aesop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7" name="Google Shape;627;p70"/>
          <p:cNvSpPr/>
          <p:nvPr/>
        </p:nvSpPr>
        <p:spPr>
          <a:xfrm>
            <a:off x="6674403" y="3057554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simp_all [LO.Modal.Hilbert.KD5, LO.Modal.Hilbert.KD45]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8" name="Google Shape;628;p70"/>
          <p:cNvSpPr/>
          <p:nvPr/>
        </p:nvSpPr>
        <p:spPr>
          <a:xfrm>
            <a:off x="5950372" y="678453"/>
            <a:ext cx="10011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have h₂ : [...] := by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Google Shape;629;p70"/>
          <p:cNvSpPr/>
          <p:nvPr/>
        </p:nvSpPr>
        <p:spPr>
          <a:xfrm>
            <a:off x="5949453" y="2228411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cases' hφ with hφ hφ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0" name="Google Shape;630;p70"/>
          <p:cNvSpPr/>
          <p:nvPr/>
        </p:nvSpPr>
        <p:spPr>
          <a:xfrm>
            <a:off x="5282900" y="3057554"/>
            <a:ext cx="1002900" cy="552600"/>
          </a:xfrm>
          <a:prstGeom prst="rect">
            <a:avLst/>
          </a:prstGeom>
          <a:solidFill>
            <a:schemeClr val="lt2"/>
          </a:solidFill>
          <a:ln cap="flat" cmpd="sng" w="8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300" lIns="80300" spcFirstLastPara="1" rIns="80300" wrap="square" tIns="8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2">
                <a:latin typeface="Courier New"/>
                <a:ea typeface="Courier New"/>
                <a:cs typeface="Courier New"/>
                <a:sym typeface="Courier New"/>
              </a:rPr>
              <a:t>simp_all [LO.Modal.Hilbert.KD5, LO.Modal.Hilbert.KD45]</a:t>
            </a:r>
            <a:endParaRPr sz="702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1" name="Google Shape;631;p70"/>
          <p:cNvCxnSpPr>
            <a:stCxn id="616" idx="2"/>
            <a:endCxn id="628" idx="3"/>
          </p:cNvCxnSpPr>
          <p:nvPr/>
        </p:nvCxnSpPr>
        <p:spPr>
          <a:xfrm rot="5400000">
            <a:off x="6928962" y="600092"/>
            <a:ext cx="377400" cy="332100"/>
          </a:xfrm>
          <a:prstGeom prst="bentConnector2">
            <a:avLst/>
          </a:prstGeom>
          <a:noFill/>
          <a:ln cap="flat" cmpd="sng" w="83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2" name="Google Shape;632;p70"/>
          <p:cNvCxnSpPr>
            <a:stCxn id="616" idx="2"/>
            <a:endCxn id="622" idx="1"/>
          </p:cNvCxnSpPr>
          <p:nvPr/>
        </p:nvCxnSpPr>
        <p:spPr>
          <a:xfrm flipH="1" rot="-5400000">
            <a:off x="7281762" y="579392"/>
            <a:ext cx="377400" cy="373500"/>
          </a:xfrm>
          <a:prstGeom prst="bentConnector2">
            <a:avLst/>
          </a:prstGeom>
          <a:noFill/>
          <a:ln cap="flat" cmpd="sng" w="2510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33" name="Google Shape;633;p70"/>
          <p:cNvCxnSpPr>
            <a:stCxn id="628" idx="2"/>
            <a:endCxn id="625" idx="0"/>
          </p:cNvCxnSpPr>
          <p:nvPr/>
        </p:nvCxnSpPr>
        <p:spPr>
          <a:xfrm flipH="1" rot="-5400000">
            <a:off x="6367072" y="1314903"/>
            <a:ext cx="168300" cy="600"/>
          </a:xfrm>
          <a:prstGeom prst="bentConnector3">
            <a:avLst>
              <a:gd fmla="val 49993" name="adj1"/>
            </a:avLst>
          </a:prstGeom>
          <a:noFill/>
          <a:ln cap="flat" cmpd="sng" w="28575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34" name="Google Shape;634;p70"/>
          <p:cNvCxnSpPr>
            <a:stCxn id="625" idx="2"/>
            <a:endCxn id="629" idx="0"/>
          </p:cNvCxnSpPr>
          <p:nvPr/>
        </p:nvCxnSpPr>
        <p:spPr>
          <a:xfrm flipH="1" rot="-5400000">
            <a:off x="6312908" y="2089868"/>
            <a:ext cx="276600" cy="600"/>
          </a:xfrm>
          <a:prstGeom prst="bentConnector3">
            <a:avLst>
              <a:gd fmla="val 50004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5" name="Google Shape;635;p70"/>
          <p:cNvCxnSpPr>
            <a:stCxn id="629" idx="2"/>
            <a:endCxn id="630" idx="0"/>
          </p:cNvCxnSpPr>
          <p:nvPr/>
        </p:nvCxnSpPr>
        <p:spPr>
          <a:xfrm rot="5400000">
            <a:off x="5979303" y="2586011"/>
            <a:ext cx="276600" cy="666600"/>
          </a:xfrm>
          <a:prstGeom prst="bentConnector3">
            <a:avLst>
              <a:gd fmla="val 50004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6" name="Google Shape;636;p70"/>
          <p:cNvCxnSpPr>
            <a:stCxn id="629" idx="2"/>
            <a:endCxn id="627" idx="0"/>
          </p:cNvCxnSpPr>
          <p:nvPr/>
        </p:nvCxnSpPr>
        <p:spPr>
          <a:xfrm flipH="1" rot="-5400000">
            <a:off x="6675153" y="2556761"/>
            <a:ext cx="276600" cy="725100"/>
          </a:xfrm>
          <a:prstGeom prst="bentConnector3">
            <a:avLst>
              <a:gd fmla="val 50004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Google Shape;637;p70"/>
          <p:cNvCxnSpPr>
            <a:stCxn id="627" idx="2"/>
            <a:endCxn id="626" idx="0"/>
          </p:cNvCxnSpPr>
          <p:nvPr/>
        </p:nvCxnSpPr>
        <p:spPr>
          <a:xfrm flipH="1" rot="-5400000">
            <a:off x="7092003" y="3694004"/>
            <a:ext cx="168300" cy="600"/>
          </a:xfrm>
          <a:prstGeom prst="bentConnector3">
            <a:avLst>
              <a:gd fmla="val 49993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8" name="Google Shape;638;p70"/>
          <p:cNvCxnSpPr>
            <a:stCxn id="622" idx="2"/>
            <a:endCxn id="623" idx="0"/>
          </p:cNvCxnSpPr>
          <p:nvPr/>
        </p:nvCxnSpPr>
        <p:spPr>
          <a:xfrm rot="5400000">
            <a:off x="8035556" y="1373253"/>
            <a:ext cx="285600" cy="1200"/>
          </a:xfrm>
          <a:prstGeom prst="bentConnector3">
            <a:avLst>
              <a:gd fmla="val 50019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70"/>
          <p:cNvCxnSpPr>
            <a:stCxn id="623" idx="2"/>
            <a:endCxn id="624" idx="0"/>
          </p:cNvCxnSpPr>
          <p:nvPr/>
        </p:nvCxnSpPr>
        <p:spPr>
          <a:xfrm flipH="1" rot="-5400000">
            <a:off x="8098656" y="2148441"/>
            <a:ext cx="159300" cy="900"/>
          </a:xfrm>
          <a:prstGeom prst="bentConnector3">
            <a:avLst>
              <a:gd fmla="val 49966" name="adj1"/>
            </a:avLst>
          </a:prstGeom>
          <a:noFill/>
          <a:ln cap="flat" cmpd="sng" w="83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0" name="Google Shape;640;p70"/>
          <p:cNvSpPr/>
          <p:nvPr/>
        </p:nvSpPr>
        <p:spPr>
          <a:xfrm>
            <a:off x="4386576" y="678450"/>
            <a:ext cx="1001100" cy="55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urier New"/>
                <a:ea typeface="Courier New"/>
                <a:cs typeface="Courier New"/>
                <a:sym typeface="Courier New"/>
              </a:rPr>
              <a:t>exact h₁ h₂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1" name="Google Shape;641;p70"/>
          <p:cNvCxnSpPr>
            <a:stCxn id="628" idx="1"/>
            <a:endCxn id="640" idx="3"/>
          </p:cNvCxnSpPr>
          <p:nvPr/>
        </p:nvCxnSpPr>
        <p:spPr>
          <a:xfrm flipH="1">
            <a:off x="5387572" y="954753"/>
            <a:ext cx="562800" cy="6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70"/>
          <p:cNvCxnSpPr>
            <a:stCxn id="616" idx="1"/>
            <a:endCxn id="640" idx="0"/>
          </p:cNvCxnSpPr>
          <p:nvPr/>
        </p:nvCxnSpPr>
        <p:spPr>
          <a:xfrm flipH="1">
            <a:off x="4887162" y="301142"/>
            <a:ext cx="1896000" cy="377400"/>
          </a:xfrm>
          <a:prstGeom prst="curvedConnector2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3" name="Google Shape;643;p70"/>
          <p:cNvCxnSpPr>
            <a:stCxn id="628" idx="2"/>
            <a:endCxn id="640" idx="2"/>
          </p:cNvCxnSpPr>
          <p:nvPr/>
        </p:nvCxnSpPr>
        <p:spPr>
          <a:xfrm flipH="1" rot="5400000">
            <a:off x="5668522" y="448653"/>
            <a:ext cx="900" cy="1563900"/>
          </a:xfrm>
          <a:prstGeom prst="curvedConnector3">
            <a:avLst>
              <a:gd fmla="val -18744151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1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71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(Preliminary) Results</a:t>
            </a:r>
            <a:endParaRPr baseline="30000"/>
          </a:p>
        </p:txBody>
      </p:sp>
      <p:sp>
        <p:nvSpPr>
          <p:cNvPr id="650" name="Google Shape;650;p71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651" name="Google Shape;651;p71" title="length_model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38" y="1360849"/>
            <a:ext cx="8198026" cy="24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7" name="Google Shape;657;p72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(Preliminary) </a:t>
            </a:r>
            <a:r>
              <a:rPr lang="en"/>
              <a:t>Results</a:t>
            </a:r>
            <a:endParaRPr baseline="30000"/>
          </a:p>
        </p:txBody>
      </p:sp>
      <p:sp>
        <p:nvSpPr>
          <p:cNvPr id="658" name="Google Shape;658;p72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659" name="Google Shape;659;p72" title="dep_model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25" y="1367438"/>
            <a:ext cx="8153452" cy="240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5" name="Google Shape;665;p73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(Preliminary) </a:t>
            </a:r>
            <a:r>
              <a:rPr lang="en"/>
              <a:t>Results</a:t>
            </a:r>
            <a:endParaRPr baseline="30000"/>
          </a:p>
        </p:txBody>
      </p:sp>
      <p:sp>
        <p:nvSpPr>
          <p:cNvPr id="666" name="Google Shape;666;p73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667" name="Google Shape;667;p73" title="decl2_models2_fin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136" y="860949"/>
            <a:ext cx="6239724" cy="370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3" name="Google Shape;673;p74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Pipeline</a:t>
            </a:r>
            <a:endParaRPr baseline="30000"/>
          </a:p>
        </p:txBody>
      </p:sp>
      <p:sp>
        <p:nvSpPr>
          <p:cNvPr id="674" name="Google Shape;674;p74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Bootstrapping SLMs with Off-Policy Expert Iteration</a:t>
            </a:r>
            <a:endParaRPr/>
          </a:p>
        </p:txBody>
      </p:sp>
      <p:pic>
        <p:nvPicPr>
          <p:cNvPr id="675" name="Google Shape;675;p74" title="Screenshot 2025-11-13 at 10.17.3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400" y="462525"/>
            <a:ext cx="3429025" cy="38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74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Initialize with SFT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IRPO: Iterative Reasoning Policy Optimization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With dynamic replay and difficulty filtering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Off policy, and more stable than DPO, GRPO, etc.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75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on downstream theorem proving</a:t>
            </a:r>
            <a:endParaRPr baseline="30000"/>
          </a:p>
        </p:txBody>
      </p:sp>
      <p:sp>
        <p:nvSpPr>
          <p:cNvPr id="683" name="Google Shape;683;p75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“Structure” Is Useful</a:t>
            </a:r>
            <a:endParaRPr/>
          </a:p>
        </p:txBody>
      </p:sp>
      <p:pic>
        <p:nvPicPr>
          <p:cNvPr id="684" name="Google Shape;68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900" y="1013350"/>
            <a:ext cx="5912192" cy="35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52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beginning*, we had MCTS:</a:t>
            </a:r>
            <a:endParaRPr/>
          </a:p>
        </p:txBody>
      </p:sp>
      <p:sp>
        <p:nvSpPr>
          <p:cNvPr id="410" name="Google Shape;410;p52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11" name="Google Shape;411;p52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HTPS: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First really influential AlphaZero-style search procedure for neural theorem proving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Tree search over proof states with value/policy network guidance, and online training from the search itself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Improved SoTA on miniF2F to 41%</a:t>
            </a:r>
            <a:endParaRPr sz="1200"/>
          </a:p>
        </p:txBody>
      </p:sp>
      <p:sp>
        <p:nvSpPr>
          <p:cNvPr id="412" name="Google Shape;412;p52"/>
          <p:cNvSpPr txBox="1"/>
          <p:nvPr>
            <p:ph idx="3" type="body"/>
          </p:nvPr>
        </p:nvSpPr>
        <p:spPr>
          <a:xfrm>
            <a:off x="457200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200"/>
              <a:t>BFS-Prover: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Instead of MCTS or HTPS, uses a best first search over proof states. Given as an inference time algorithm over DeepSeek-Prover-V1.5 and scored via DPO on proof traces.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Beats its DSP1.5 baseline by 7-10 points on MiniF2F (70.83%)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3" name="Google Shape;413;p52"/>
          <p:cNvSpPr txBox="1"/>
          <p:nvPr>
            <p:ph idx="3" type="body"/>
          </p:nvPr>
        </p:nvSpPr>
        <p:spPr>
          <a:xfrm>
            <a:off x="47155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*Not really the beginning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/>
          <p:nvPr>
            <p:ph idx="3" type="body"/>
          </p:nvPr>
        </p:nvSpPr>
        <p:spPr>
          <a:xfrm>
            <a:off x="4013761" y="860942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en" sz="1200"/>
              <a:t>BFS-Prover:</a:t>
            </a:r>
            <a:endParaRPr sz="1200"/>
          </a:p>
        </p:txBody>
      </p:sp>
      <p:sp>
        <p:nvSpPr>
          <p:cNvPr id="419" name="Google Shape;419;p53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HTPS:</a:t>
            </a:r>
            <a:endParaRPr sz="1200"/>
          </a:p>
        </p:txBody>
      </p:sp>
      <p:sp>
        <p:nvSpPr>
          <p:cNvPr id="420" name="Google Shape;420;p53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53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beginning*, we had MCTS:</a:t>
            </a:r>
            <a:endParaRPr/>
          </a:p>
        </p:txBody>
      </p:sp>
      <p:sp>
        <p:nvSpPr>
          <p:cNvPr id="422" name="Google Shape;422;p53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23" name="Google Shape;423;p53"/>
          <p:cNvSpPr txBox="1"/>
          <p:nvPr>
            <p:ph idx="3" type="body"/>
          </p:nvPr>
        </p:nvSpPr>
        <p:spPr>
          <a:xfrm>
            <a:off x="47155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*Not really the beginning</a:t>
            </a:r>
            <a:endParaRPr/>
          </a:p>
        </p:txBody>
      </p:sp>
      <p:pic>
        <p:nvPicPr>
          <p:cNvPr id="424" name="Google Shape;424;p53" title="Screenshot 2025-11-13 at 7.54.3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188" y="1155475"/>
            <a:ext cx="305752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3" title="Screenshot 2025-11-13 at 7.55.0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100" y="912600"/>
            <a:ext cx="38862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54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simple LLM provers:</a:t>
            </a:r>
            <a:endParaRPr/>
          </a:p>
        </p:txBody>
      </p:sp>
      <p:sp>
        <p:nvSpPr>
          <p:cNvPr id="432" name="Google Shape;432;p54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33" name="Google Shape;433;p54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DeepSeek-Prover-v1.5: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Pre-train on informal math + formal math.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Fine-tune on formal theorems/proofs from DeepSeek-Prover-V1.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RL from Lean compilation signal.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Also has a MCTS variant for test time exploration.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SoTA on MiniF2F at 63.5%</a:t>
            </a:r>
            <a:endParaRPr b="1" sz="1200"/>
          </a:p>
        </p:txBody>
      </p:sp>
      <p:pic>
        <p:nvPicPr>
          <p:cNvPr id="434" name="Google Shape;434;p54" title="Screenshot 2025-11-13 at 7.55.4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250" y="1013350"/>
            <a:ext cx="4266350" cy="347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55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then, less simple ones as well:</a:t>
            </a:r>
            <a:endParaRPr/>
          </a:p>
        </p:txBody>
      </p:sp>
      <p:sp>
        <p:nvSpPr>
          <p:cNvPr id="441" name="Google Shape;441;p55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42" name="Google Shape;442;p55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AlphaProof: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Autoformalize ~100M formal theorems, and use them in an EI+RL loop: generate proofs with search, train a policy/value network on successful (compiling) ones.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Test-time online RL to adapt to a given problem at test time.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4/6 IMO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(Not as much informal reasoning; is a 3B encoder-decoder model!)</a:t>
            </a:r>
            <a:endParaRPr sz="1200"/>
          </a:p>
        </p:txBody>
      </p:sp>
      <p:pic>
        <p:nvPicPr>
          <p:cNvPr id="443" name="Google Shape;4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313" y="716175"/>
            <a:ext cx="3634332" cy="39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56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came along subgoal decomposition:</a:t>
            </a:r>
            <a:endParaRPr/>
          </a:p>
        </p:txBody>
      </p:sp>
      <p:sp>
        <p:nvSpPr>
          <p:cNvPr id="450" name="Google Shape;450;p56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51" name="Google Shape;451;p56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DeepSeek-Prover-v2: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Cold-start via subgoal decomposition: prompt DeepSeek-V3 to decompose problems and sketch their proofs. Use this to build a (subgoal, proof, CoT) dataset.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Initialize DSP2 from this and then RL on Lean compiler feedback.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88.9% MiniF2F (SoTA) and 49 Putnam problems solved.</a:t>
            </a:r>
            <a:endParaRPr sz="1200"/>
          </a:p>
        </p:txBody>
      </p:sp>
      <p:sp>
        <p:nvSpPr>
          <p:cNvPr id="452" name="Google Shape;452;p56"/>
          <p:cNvSpPr txBox="1"/>
          <p:nvPr>
            <p:ph idx="3" type="body"/>
          </p:nvPr>
        </p:nvSpPr>
        <p:spPr>
          <a:xfrm>
            <a:off x="457200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Kimina-Prover</a:t>
            </a:r>
            <a:r>
              <a:rPr b="1" lang="en" sz="1200"/>
              <a:t>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Scaled up Qwen2.5-72B for NTP, introducing a structured formal reasoning “pattern”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Model CoT decomposes proof into a stepwise reasoning trace in Lean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RL optimizes the pattern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8</a:t>
            </a:r>
            <a:r>
              <a:rPr lang="en" sz="1200"/>
              <a:t>0.7</a:t>
            </a:r>
            <a:r>
              <a:rPr lang="en" sz="1200"/>
              <a:t>% MinF2F (SoTA)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"/>
          <p:cNvSpPr txBox="1"/>
          <p:nvPr>
            <p:ph idx="3" type="body"/>
          </p:nvPr>
        </p:nvSpPr>
        <p:spPr>
          <a:xfrm>
            <a:off x="457200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Kimina-Prover:</a:t>
            </a:r>
            <a:endParaRPr sz="1200"/>
          </a:p>
        </p:txBody>
      </p:sp>
      <p:sp>
        <p:nvSpPr>
          <p:cNvPr id="458" name="Google Shape;458;p57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57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came along subgoal decomposition:</a:t>
            </a:r>
            <a:endParaRPr/>
          </a:p>
        </p:txBody>
      </p:sp>
      <p:sp>
        <p:nvSpPr>
          <p:cNvPr id="460" name="Google Shape;460;p57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61" name="Google Shape;461;p57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DeepSeek-Prover-v2:</a:t>
            </a:r>
            <a:endParaRPr sz="1200"/>
          </a:p>
        </p:txBody>
      </p:sp>
      <p:pic>
        <p:nvPicPr>
          <p:cNvPr id="462" name="Google Shape;462;p57" title="Screenshot 2025-11-13 at 7.57.4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400" y="819975"/>
            <a:ext cx="2197026" cy="42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7" title="Screenshot 2025-11-13 at 7.58.3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518" y="819975"/>
            <a:ext cx="2630656" cy="424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8"/>
          <p:cNvSpPr txBox="1"/>
          <p:nvPr>
            <p:ph idx="12" type="sldNum"/>
          </p:nvPr>
        </p:nvSpPr>
        <p:spPr>
          <a:xfrm>
            <a:off x="7426775" y="4679000"/>
            <a:ext cx="1502400" cy="3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58"/>
          <p:cNvSpPr txBox="1"/>
          <p:nvPr>
            <p:ph type="title"/>
          </p:nvPr>
        </p:nvSpPr>
        <p:spPr>
          <a:xfrm>
            <a:off x="229450" y="164350"/>
            <a:ext cx="86868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self-play:</a:t>
            </a:r>
            <a:endParaRPr/>
          </a:p>
        </p:txBody>
      </p:sp>
      <p:sp>
        <p:nvSpPr>
          <p:cNvPr id="470" name="Google Shape;470;p58"/>
          <p:cNvSpPr txBox="1"/>
          <p:nvPr>
            <p:ph idx="3" type="body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Recent NTP Results</a:t>
            </a:r>
            <a:endParaRPr/>
          </a:p>
        </p:txBody>
      </p:sp>
      <p:sp>
        <p:nvSpPr>
          <p:cNvPr id="471" name="Google Shape;471;p58"/>
          <p:cNvSpPr txBox="1"/>
          <p:nvPr>
            <p:ph idx="3" type="body"/>
          </p:nvPr>
        </p:nvSpPr>
        <p:spPr>
          <a:xfrm>
            <a:off x="22945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STP-Prover: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Conjecturer-Prover loop, where model generates its own </a:t>
            </a:r>
            <a:r>
              <a:rPr lang="en" sz="1200"/>
              <a:t>curriculum</a:t>
            </a:r>
            <a:r>
              <a:rPr lang="en" sz="1200"/>
              <a:t> of new theorems: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Conjecturer proposes new conjectures just beyond the current prover’s reach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Prover tries to prove these theorems with expert iteration.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8 putnam problems and 65% MiniF2F</a:t>
            </a:r>
            <a:endParaRPr sz="1200"/>
          </a:p>
        </p:txBody>
      </p:sp>
      <p:sp>
        <p:nvSpPr>
          <p:cNvPr id="472" name="Google Shape;472;p58"/>
          <p:cNvSpPr txBox="1"/>
          <p:nvPr>
            <p:ph idx="3" type="body"/>
          </p:nvPr>
        </p:nvSpPr>
        <p:spPr>
          <a:xfrm>
            <a:off x="4572000" y="860950"/>
            <a:ext cx="4343400" cy="3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Goedel-Prover-v2</a:t>
            </a:r>
            <a:r>
              <a:rPr b="1" lang="en" sz="1200"/>
              <a:t>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Goedel-Prover-v1 used a large autoformalization stage and expert iteration - data scaling.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V2 improves this by generating synthetic tasks of increasing difficulting to train harder prover, and then use Lean feedback to self-correct within a trajectory.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Run this pipeline in a standard RL + Expert iteration pipeline.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84.6% MiniF2F and 86 Putnam Problems.</a:t>
            </a:r>
            <a:endParaRPr sz="1200"/>
          </a:p>
        </p:txBody>
      </p:sp>
      <p:pic>
        <p:nvPicPr>
          <p:cNvPr id="473" name="Google Shape;4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75" y="2638519"/>
            <a:ext cx="2956450" cy="18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rtfolio">
  <a:themeElements>
    <a:clrScheme name="Simple Light">
      <a:dk1>
        <a:srgbClr val="133817"/>
      </a:dk1>
      <a:lt1>
        <a:srgbClr val="E9EBE8"/>
      </a:lt1>
      <a:dk2>
        <a:srgbClr val="C2C7C0"/>
      </a:dk2>
      <a:lt2>
        <a:srgbClr val="EE7630"/>
      </a:lt2>
      <a:accent1>
        <a:srgbClr val="000000"/>
      </a:accent1>
      <a:accent2>
        <a:srgbClr val="931F1D"/>
      </a:accent2>
      <a:accent3>
        <a:srgbClr val="4F7CAC"/>
      </a:accent3>
      <a:accent4>
        <a:srgbClr val="C287E8"/>
      </a:accent4>
      <a:accent5>
        <a:srgbClr val="563635"/>
      </a:accent5>
      <a:accent6>
        <a:srgbClr val="63A46C"/>
      </a:accent6>
      <a:hlink>
        <a:srgbClr val="B744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