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6e4a2ee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6e4a2ee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75c0a3a88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75c0a3a88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75c0a3a8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75c0a3a8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7867f98a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7867f98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7867f98a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07867f98a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7867f98a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7867f98a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7867f98a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7867f98a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7867f98a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07867f98a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7867f98a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07867f98a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7867f98a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7867f98a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7867f98a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7867f98a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75c0a3a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75c0a3a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7867f98a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7867f98a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7867f98a0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7867f98a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7867f98a0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07867f98a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7867f98a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7867f98a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7867f98a0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07867f98a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5c0a3a8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75c0a3a8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75c0a3a8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75c0a3a8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75c0a3a8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75c0a3a8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75c0a3a8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75c0a3a8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75c0a3a8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75c0a3a8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75c0a3a8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75c0a3a8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75c0a3a8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75c0a3a8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qrco.de/bfRnM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2475" y="2857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25" y="1441975"/>
            <a:ext cx="8520600" cy="17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ImProver: Agent-Based Automated Proof Optimization</a:t>
            </a:r>
            <a:endParaRPr b="1" sz="3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Riyaz Ahuja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Methodology - Sampling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69" y="975125"/>
            <a:ext cx="3556623" cy="8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 rot="-2700000">
            <a:off x="1731589" y="2179252"/>
            <a:ext cx="896046" cy="896046"/>
          </a:xfrm>
          <a:prstGeom prst="teardrop">
            <a:avLst>
              <a:gd fmla="val 10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205900" y="2421325"/>
            <a:ext cx="3947400" cy="11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25" y="2552936"/>
            <a:ext cx="3669949" cy="8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700" y="938925"/>
            <a:ext cx="4685901" cy="1853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4387750" y="3037675"/>
            <a:ext cx="4483200" cy="17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consider: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Best-of-n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Refinement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well as compound methods like: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1950" y="3743750"/>
            <a:ext cx="4190826" cy="5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Methodology - RAG and Examples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5" y="975600"/>
            <a:ext cx="5167145" cy="376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5301900" y="975600"/>
            <a:ext cx="35304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retrievers, all MMR: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 retrieval (unique per metric)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Document retrieval (from static TPiL handbook)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Mathlib retrieval (from semantically chunked Mathlib documents)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retrieve the most relevant k documents from each vectorDB with queries coming from the theorem and error messages.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7451725" y="2499050"/>
            <a:ext cx="17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Implementation - Build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5094904" y="896575"/>
            <a:ext cx="3737400" cy="3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Make a config file “configs/config.json”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"/>
              <a:buAutoNum type="arabicPeriod"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Run scripts/build –config configs/config.json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Under the hood, we’re auto-generating </a:t>
            </a:r>
            <a:r>
              <a:rPr b="1"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lakefile.lean</a:t>
            </a: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running </a:t>
            </a:r>
            <a:r>
              <a:rPr b="1"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lake build/update/etc</a:t>
            </a: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and calling </a:t>
            </a:r>
            <a:r>
              <a:rPr b="1"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lake exe training_data</a:t>
            </a: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via the shell, and piping the final output into a json file in </a:t>
            </a:r>
            <a:r>
              <a:rPr b="1"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.cache</a:t>
            </a: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Note: you can also specify if we update the cache + environment or just environment.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Must be v4.9.0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75" y="1881565"/>
            <a:ext cx="2897375" cy="115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79" y="3143220"/>
            <a:ext cx="2897375" cy="11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2710313" y="2474565"/>
            <a:ext cx="10581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Local Config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2755437" y="3740943"/>
            <a:ext cx="11187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Github Config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4407431" y="3196700"/>
            <a:ext cx="40947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.cache contents:</a:t>
            </a:r>
            <a:endParaRPr sz="1300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“tactics”:[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{thm start,thm end, tactic, start,end,prev state, next state, decl, declID,srcUpToTactic,declUpToTactic},...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“messages”=[{severity,pos,endPos,fileName,keepFullRange,data},...]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1394D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rgbClr val="31394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Overview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311700" y="972775"/>
            <a:ext cx="35304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 Results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Ablation Testing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Readability/CoS ablation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NTP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100" y="1292788"/>
            <a:ext cx="4997100" cy="2935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Main Results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4150"/>
            <a:ext cx="4573075" cy="21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14162"/>
            <a:ext cx="4573075" cy="211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Ablations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487" y="1451650"/>
            <a:ext cx="5293026" cy="19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Ablations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00" y="1313351"/>
            <a:ext cx="4138326" cy="275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550" y="1423175"/>
            <a:ext cx="4138314" cy="27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Ablations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025" y="1301112"/>
            <a:ext cx="4450125" cy="29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99874"/>
            <a:ext cx="4751976" cy="316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Ablations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 b="39250" l="0" r="0" t="0"/>
          <a:stretch/>
        </p:blipFill>
        <p:spPr>
          <a:xfrm>
            <a:off x="1348213" y="2349400"/>
            <a:ext cx="6447600" cy="261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913" y="855900"/>
            <a:ext cx="4380175" cy="1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Ablations, NTP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100" y="1214150"/>
            <a:ext cx="5057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175" y="2784675"/>
            <a:ext cx="35909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32500" y="2941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497875"/>
            <a:ext cx="8520600" cy="17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Automated Proof Optimization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767825" y="1193436"/>
            <a:ext cx="1884900" cy="273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Context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987125" y="1830928"/>
            <a:ext cx="1446300" cy="210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Declaration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87125" y="2202925"/>
            <a:ext cx="1446300" cy="17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Proof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063650" y="1839303"/>
            <a:ext cx="1446300" cy="210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Declaration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063650" y="2211300"/>
            <a:ext cx="1446300" cy="17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Proof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3008275" y="2524425"/>
            <a:ext cx="670800" cy="24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93763"/>
          </a:solidFill>
          <a:ln cap="flat" cmpd="sng" w="9525">
            <a:solidFill>
              <a:srgbClr val="09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767825" y="4248913"/>
            <a:ext cx="4594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Such that the new proof is “better” than the old one. What does “better” mean?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510900" y="1388425"/>
            <a:ext cx="217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489900" y="1193425"/>
            <a:ext cx="2342400" cy="3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would like a single model that can: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Minimize length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Maximize readability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Maximize efficiency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Maximize modularity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Maximize generality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Minimize similarity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Maximize correctness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Minimize complexity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Examples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7150"/>
            <a:ext cx="4680050" cy="31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500" y="1443050"/>
            <a:ext cx="47275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Examples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534024"/>
            <a:ext cx="4807275" cy="17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150" y="1410025"/>
            <a:ext cx="4407850" cy="21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Experiments and Results - Examples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4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8775"/>
            <a:ext cx="46346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600" y="1441325"/>
            <a:ext cx="4509399" cy="21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Discussion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218100" y="1244975"/>
            <a:ext cx="43539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ImProver outperforms base GPT-4o significantly over all metrics and datasets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Bottleneck comes from ability of GPT-4o to generate correct, new proofs, not from its ability to optimize.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Shows potential for significant future advancement in APO problems for a generalized ATP, APO, autoformalization suite.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4714300" y="1379200"/>
            <a:ext cx="43539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Extremely Slow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Extremely Costly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with high cost, generalizability to a general-purpose tool is limited without further integration in ATP and autoformalization aspects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Fixes: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Architecture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Switch out GPT-4o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Integrate framework for empty template proofs (done) and informal template proofs (todo)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alternative generation methods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ImProver2 and Beyond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218100" y="1092575"/>
            <a:ext cx="49980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Rather than using a python driver with a lean backend, fully integrate into a Lean-based ML suite, only relying on Python for integrating with vector databases.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the large corpus of data collected and optimized from ImProver, we can distill its knowledge into a fine tuned smaller, cheaper, faster model.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our metrics, we can improve optimization scores by RL (PPO/DPO) with our metric functions as reward functions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Rather than generating the entire proof, generate tactic by tactic, or recursively generate (improves on deepseek 1.5)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the frameworks for implementing all the above, we can alternatively train some heuristic on some tree search (MCTS) that we can optimize against.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6541625" y="1864400"/>
            <a:ext cx="2414400" cy="241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Recursive Generation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7104600" y="1963250"/>
            <a:ext cx="896700" cy="3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Structured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5430512" y="3527325"/>
            <a:ext cx="896700" cy="3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7300475" y="1170025"/>
            <a:ext cx="896700" cy="3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Input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6741625" y="2497575"/>
            <a:ext cx="479400" cy="25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7517575" y="2497575"/>
            <a:ext cx="896700" cy="25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Sorry Gen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6924025" y="3644925"/>
            <a:ext cx="114600" cy="106500"/>
          </a:xfrm>
          <a:prstGeom prst="rect">
            <a:avLst/>
          </a:prstGeom>
          <a:solidFill>
            <a:srgbClr val="31394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6"/>
          <p:cNvSpPr/>
          <p:nvPr/>
        </p:nvSpPr>
        <p:spPr>
          <a:xfrm>
            <a:off x="7609225" y="3527325"/>
            <a:ext cx="713400" cy="3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Subthm Gen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6"/>
          <p:cNvSpPr/>
          <p:nvPr/>
        </p:nvSpPr>
        <p:spPr>
          <a:xfrm>
            <a:off x="7517575" y="3012450"/>
            <a:ext cx="896700" cy="25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Sorry eval</a:t>
            </a:r>
            <a:endParaRPr i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4" name="Google Shape;354;p36"/>
          <p:cNvCxnSpPr>
            <a:stCxn id="348" idx="2"/>
            <a:endCxn id="345" idx="0"/>
          </p:cNvCxnSpPr>
          <p:nvPr/>
        </p:nvCxnSpPr>
        <p:spPr>
          <a:xfrm>
            <a:off x="7748825" y="1511725"/>
            <a:ext cx="0" cy="35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5" name="Google Shape;355;p36"/>
          <p:cNvCxnSpPr>
            <a:stCxn id="346" idx="2"/>
            <a:endCxn id="349" idx="0"/>
          </p:cNvCxnSpPr>
          <p:nvPr/>
        </p:nvCxnSpPr>
        <p:spPr>
          <a:xfrm flipH="1">
            <a:off x="6981450" y="2304950"/>
            <a:ext cx="571500" cy="19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36"/>
          <p:cNvCxnSpPr>
            <a:stCxn id="349" idx="2"/>
            <a:endCxn id="351" idx="0"/>
          </p:cNvCxnSpPr>
          <p:nvPr/>
        </p:nvCxnSpPr>
        <p:spPr>
          <a:xfrm>
            <a:off x="6981325" y="2756475"/>
            <a:ext cx="0" cy="88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36"/>
          <p:cNvCxnSpPr>
            <a:stCxn id="349" idx="3"/>
            <a:endCxn id="350" idx="1"/>
          </p:cNvCxnSpPr>
          <p:nvPr/>
        </p:nvCxnSpPr>
        <p:spPr>
          <a:xfrm>
            <a:off x="7221025" y="2627025"/>
            <a:ext cx="29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36"/>
          <p:cNvCxnSpPr>
            <a:stCxn id="350" idx="2"/>
            <a:endCxn id="353" idx="0"/>
          </p:cNvCxnSpPr>
          <p:nvPr/>
        </p:nvCxnSpPr>
        <p:spPr>
          <a:xfrm>
            <a:off x="7965925" y="2756475"/>
            <a:ext cx="0" cy="25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9" name="Google Shape;359;p36"/>
          <p:cNvCxnSpPr>
            <a:stCxn id="353" idx="2"/>
            <a:endCxn id="352" idx="0"/>
          </p:cNvCxnSpPr>
          <p:nvPr/>
        </p:nvCxnSpPr>
        <p:spPr>
          <a:xfrm>
            <a:off x="7965925" y="3271350"/>
            <a:ext cx="0" cy="25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36"/>
          <p:cNvCxnSpPr>
            <a:stCxn id="353" idx="3"/>
            <a:endCxn id="346" idx="3"/>
          </p:cNvCxnSpPr>
          <p:nvPr/>
        </p:nvCxnSpPr>
        <p:spPr>
          <a:xfrm rot="10800000">
            <a:off x="8001175" y="2134200"/>
            <a:ext cx="413100" cy="1007700"/>
          </a:xfrm>
          <a:prstGeom prst="bentConnector3">
            <a:avLst>
              <a:gd fmla="val -5764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36"/>
          <p:cNvCxnSpPr>
            <a:stCxn id="352" idx="3"/>
            <a:endCxn id="346" idx="3"/>
          </p:cNvCxnSpPr>
          <p:nvPr/>
        </p:nvCxnSpPr>
        <p:spPr>
          <a:xfrm rot="10800000">
            <a:off x="8001325" y="2133975"/>
            <a:ext cx="321300" cy="1564200"/>
          </a:xfrm>
          <a:prstGeom prst="bentConnector3">
            <a:avLst>
              <a:gd fmla="val -7411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36"/>
          <p:cNvCxnSpPr>
            <a:stCxn id="351" idx="1"/>
            <a:endCxn id="347" idx="3"/>
          </p:cNvCxnSpPr>
          <p:nvPr/>
        </p:nvCxnSpPr>
        <p:spPr>
          <a:xfrm rot="10800000">
            <a:off x="6327325" y="3698175"/>
            <a:ext cx="59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232500" y="2941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510900" y="1388425"/>
            <a:ext cx="217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820375"/>
            <a:ext cx="85206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Lean Crash Course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Basics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Compilation and Metaprogramming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ImProver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APO and metrics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Methodology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Experiments and Results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Discussion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ImProver 2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Fine Tuning + RL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Neurosymbolic and Hybrid architectures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400" y="3059003"/>
            <a:ext cx="1639900" cy="16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7171300" y="2804638"/>
            <a:ext cx="13941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qrco.de/bfRnMN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32500" y="2941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Lean Crash Course - Basics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510900" y="1388425"/>
            <a:ext cx="217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11700" y="820375"/>
            <a:ext cx="85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“Lean is a functional programming language that makes it easy to write correct and maintainable code. You can also use Lean as an interactive theorem prover.” - Wise words by the Lean 4 manual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11700" y="1640475"/>
            <a:ext cx="85206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Uses Dependent Type Theory (CoC w/ inductive types)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Term rewriting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simplification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type inference is automatically handled by Lean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Rich metaprogramming suite and active mathematical library Mathlib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25" y="2747825"/>
            <a:ext cx="3811375" cy="7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25" y="3553425"/>
            <a:ext cx="3811374" cy="8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0475" y="2505175"/>
            <a:ext cx="4091177" cy="223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232500" y="2941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Lean Crash Course - </a:t>
            </a: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Compilation and Metaprogramming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510900" y="1388425"/>
            <a:ext cx="217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90900" y="2226550"/>
            <a:ext cx="42756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Parsing is essentially regex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Elaboration imbues your syntax with some meaning (i.e. fills in metavariable “holes” in a proof, replaces lemma references).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Elaborator is what tracks and ensures the correctness of the proof, with that info hidden inside Expr, and more general information (i.e. file, start, end, etc.) in Syntax objects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75" y="896572"/>
            <a:ext cx="6743051" cy="13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849" y="2465437"/>
            <a:ext cx="2801499" cy="22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232500" y="294150"/>
            <a:ext cx="8679000" cy="4555200"/>
          </a:xfrm>
          <a:prstGeom prst="roundRect">
            <a:avLst>
              <a:gd fmla="val 2658" name="adj"/>
            </a:avLst>
          </a:prstGeom>
          <a:solidFill>
            <a:schemeClr val="lt1"/>
          </a:solidFill>
          <a:ln cap="flat" cmpd="sng" w="28575">
            <a:solidFill>
              <a:srgbClr val="AD1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14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APO and Metrics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510900" y="1388425"/>
            <a:ext cx="217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434200" y="896575"/>
            <a:ext cx="42756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Automated Proof Optimization: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Rewrite a proof so that it is correct </a:t>
            </a:r>
            <a:r>
              <a:rPr i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optimizes an arbitrary user criterion, such as length or readability.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00" y="1911075"/>
            <a:ext cx="4618199" cy="5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3940950" y="2744200"/>
            <a:ext cx="1262100" cy="2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342050" y="2667975"/>
            <a:ext cx="46182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Length Metric: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Number of tactic invocations in the tactic proof. Note that shorter proofs often represent more efficient proofs.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Readability Metric: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 proof is readable if it is declarative, which is evaluated using the ratio of number of explicitly typed “have” tactics to total number of tactic invocations.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Completion Metric: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completion of a proof simply describes its correctness. This is a trivial metric which measures the number of errors present. Generalizes NTP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625" y="1796125"/>
            <a:ext cx="3777675" cy="25842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Methodology - Overview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991525" y="2340625"/>
            <a:ext cx="1262100" cy="2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342050" y="1137300"/>
            <a:ext cx="49116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APO reduces to NTP/ATP, which in full generality is undecidable. However, we can still get pretty good results if we allow some error term, so consider some black-box generator: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 practice, this will be an LLM like GPT-4o)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75" y="2207700"/>
            <a:ext cx="2341833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5392975" y="3042300"/>
            <a:ext cx="3439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improve on the base results from this generator using: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Chain-of-States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 Formatting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Sampling Methods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RAG and Examples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Methodology - Chain of States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2586300" y="896575"/>
            <a:ext cx="397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extension of chain-of-thought for symbolically generated tactic states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75" y="2663188"/>
            <a:ext cx="25717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4235125" y="1918075"/>
            <a:ext cx="646500" cy="6465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intro …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777925" y="256457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4768525" y="2548025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768525" y="3227625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right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3777925" y="322762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left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777925" y="3955811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768525" y="3955798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" name="Google Shape;154;p20"/>
          <p:cNvCxnSpPr>
            <a:stCxn id="147" idx="3"/>
            <a:endCxn id="148" idx="0"/>
          </p:cNvCxnSpPr>
          <p:nvPr/>
        </p:nvCxnSpPr>
        <p:spPr>
          <a:xfrm flipH="1">
            <a:off x="4044503" y="2469897"/>
            <a:ext cx="285300" cy="9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0"/>
          <p:cNvCxnSpPr>
            <a:stCxn id="147" idx="5"/>
            <a:endCxn id="149" idx="0"/>
          </p:cNvCxnSpPr>
          <p:nvPr/>
        </p:nvCxnSpPr>
        <p:spPr>
          <a:xfrm>
            <a:off x="4786947" y="2469897"/>
            <a:ext cx="248400" cy="78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0"/>
          <p:cNvCxnSpPr>
            <a:endCxn id="150" idx="0"/>
          </p:cNvCxnSpPr>
          <p:nvPr/>
        </p:nvCxnSpPr>
        <p:spPr>
          <a:xfrm>
            <a:off x="5035225" y="3081525"/>
            <a:ext cx="0" cy="14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0"/>
          <p:cNvCxnSpPr>
            <a:stCxn id="150" idx="4"/>
            <a:endCxn id="153" idx="0"/>
          </p:cNvCxnSpPr>
          <p:nvPr/>
        </p:nvCxnSpPr>
        <p:spPr>
          <a:xfrm>
            <a:off x="5035225" y="3761025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0"/>
          <p:cNvCxnSpPr>
            <a:endCxn id="151" idx="0"/>
          </p:cNvCxnSpPr>
          <p:nvPr/>
        </p:nvCxnSpPr>
        <p:spPr>
          <a:xfrm>
            <a:off x="4044625" y="3098023"/>
            <a:ext cx="0" cy="12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0"/>
          <p:cNvCxnSpPr>
            <a:stCxn id="151" idx="4"/>
            <a:endCxn id="152" idx="0"/>
          </p:cNvCxnSpPr>
          <p:nvPr/>
        </p:nvCxnSpPr>
        <p:spPr>
          <a:xfrm>
            <a:off x="4044625" y="3761023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0"/>
          <p:cNvSpPr txBox="1"/>
          <p:nvPr/>
        </p:nvSpPr>
        <p:spPr>
          <a:xfrm>
            <a:off x="4387750" y="1775650"/>
            <a:ext cx="3450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725" y="1695475"/>
            <a:ext cx="25717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3096375" y="2795550"/>
            <a:ext cx="285300" cy="14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5633425" y="2741675"/>
            <a:ext cx="285300" cy="14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311700" y="497875"/>
            <a:ext cx="8520600" cy="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ImProver - Methodology - Output Formatting</a:t>
            </a:r>
            <a:endParaRPr b="1" sz="16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0" y="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0" y="4963200"/>
            <a:ext cx="9144000" cy="180300"/>
          </a:xfrm>
          <a:prstGeom prst="rect">
            <a:avLst/>
          </a:prstGeom>
          <a:solidFill>
            <a:srgbClr val="AD14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75" y="2663188"/>
            <a:ext cx="25717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7369275" y="1488325"/>
            <a:ext cx="646500" cy="6465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rintro …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6912075" y="213482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7902675" y="2118275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7902675" y="2797875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right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6912075" y="279787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left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6912075" y="3526061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7902675" y="3526048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" name="Google Shape;179;p21"/>
          <p:cNvCxnSpPr>
            <a:stCxn id="172" idx="3"/>
            <a:endCxn id="173" idx="0"/>
          </p:cNvCxnSpPr>
          <p:nvPr/>
        </p:nvCxnSpPr>
        <p:spPr>
          <a:xfrm flipH="1">
            <a:off x="7178653" y="2040147"/>
            <a:ext cx="285300" cy="9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1"/>
          <p:cNvCxnSpPr>
            <a:stCxn id="172" idx="5"/>
            <a:endCxn id="174" idx="0"/>
          </p:cNvCxnSpPr>
          <p:nvPr/>
        </p:nvCxnSpPr>
        <p:spPr>
          <a:xfrm>
            <a:off x="7921097" y="2040147"/>
            <a:ext cx="248400" cy="78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1"/>
          <p:cNvCxnSpPr>
            <a:endCxn id="175" idx="0"/>
          </p:cNvCxnSpPr>
          <p:nvPr/>
        </p:nvCxnSpPr>
        <p:spPr>
          <a:xfrm>
            <a:off x="8169375" y="2651775"/>
            <a:ext cx="0" cy="14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1"/>
          <p:cNvCxnSpPr>
            <a:stCxn id="175" idx="4"/>
            <a:endCxn id="178" idx="0"/>
          </p:cNvCxnSpPr>
          <p:nvPr/>
        </p:nvCxnSpPr>
        <p:spPr>
          <a:xfrm>
            <a:off x="8169375" y="3331275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1"/>
          <p:cNvCxnSpPr>
            <a:endCxn id="176" idx="0"/>
          </p:cNvCxnSpPr>
          <p:nvPr/>
        </p:nvCxnSpPr>
        <p:spPr>
          <a:xfrm>
            <a:off x="7178775" y="2668273"/>
            <a:ext cx="0" cy="12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1"/>
          <p:cNvCxnSpPr>
            <a:stCxn id="176" idx="4"/>
            <a:endCxn id="177" idx="0"/>
          </p:cNvCxnSpPr>
          <p:nvPr/>
        </p:nvCxnSpPr>
        <p:spPr>
          <a:xfrm>
            <a:off x="7178775" y="3331273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1"/>
          <p:cNvSpPr txBox="1"/>
          <p:nvPr/>
        </p:nvSpPr>
        <p:spPr>
          <a:xfrm>
            <a:off x="4387750" y="1775650"/>
            <a:ext cx="345000" cy="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4267200" y="1529163"/>
            <a:ext cx="646500" cy="6465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rintro …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3810000" y="2175661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4800600" y="215911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use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4800600" y="2838713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right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3810000" y="2838711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left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3810000" y="3566898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4800600" y="3566886"/>
            <a:ext cx="533400" cy="533400"/>
          </a:xfrm>
          <a:prstGeom prst="ellipse">
            <a:avLst/>
          </a:prstGeom>
          <a:solidFill>
            <a:srgbClr val="BCBDD0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"/>
                <a:ea typeface="Roboto"/>
                <a:cs typeface="Roboto"/>
                <a:sym typeface="Roboto"/>
              </a:rPr>
              <a:t>exact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p21"/>
          <p:cNvCxnSpPr>
            <a:stCxn id="186" idx="3"/>
            <a:endCxn id="187" idx="0"/>
          </p:cNvCxnSpPr>
          <p:nvPr/>
        </p:nvCxnSpPr>
        <p:spPr>
          <a:xfrm flipH="1">
            <a:off x="4076578" y="2080985"/>
            <a:ext cx="285300" cy="9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1"/>
          <p:cNvCxnSpPr>
            <a:endCxn id="189" idx="0"/>
          </p:cNvCxnSpPr>
          <p:nvPr/>
        </p:nvCxnSpPr>
        <p:spPr>
          <a:xfrm>
            <a:off x="5067300" y="2692613"/>
            <a:ext cx="0" cy="14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1"/>
          <p:cNvCxnSpPr>
            <a:stCxn id="189" idx="4"/>
            <a:endCxn id="192" idx="0"/>
          </p:cNvCxnSpPr>
          <p:nvPr/>
        </p:nvCxnSpPr>
        <p:spPr>
          <a:xfrm>
            <a:off x="5067300" y="3372113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1"/>
          <p:cNvCxnSpPr>
            <a:endCxn id="190" idx="0"/>
          </p:cNvCxnSpPr>
          <p:nvPr/>
        </p:nvCxnSpPr>
        <p:spPr>
          <a:xfrm>
            <a:off x="4076700" y="2709111"/>
            <a:ext cx="0" cy="12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1"/>
          <p:cNvCxnSpPr>
            <a:stCxn id="190" idx="4"/>
            <a:endCxn id="191" idx="0"/>
          </p:cNvCxnSpPr>
          <p:nvPr/>
        </p:nvCxnSpPr>
        <p:spPr>
          <a:xfrm>
            <a:off x="4076700" y="3372111"/>
            <a:ext cx="0" cy="19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1"/>
          <p:cNvCxnSpPr>
            <a:stCxn id="191" idx="7"/>
            <a:endCxn id="188" idx="3"/>
          </p:cNvCxnSpPr>
          <p:nvPr/>
        </p:nvCxnSpPr>
        <p:spPr>
          <a:xfrm flipH="1" rot="10800000">
            <a:off x="4265285" y="2614513"/>
            <a:ext cx="613500" cy="103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1"/>
          <p:cNvSpPr txBox="1"/>
          <p:nvPr/>
        </p:nvSpPr>
        <p:spPr>
          <a:xfrm>
            <a:off x="755750" y="1155050"/>
            <a:ext cx="99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String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4091538" y="1130700"/>
            <a:ext cx="99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Flat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7193613" y="1130688"/>
            <a:ext cx="99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Structured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